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Lst>
  <p:notesMasterIdLst>
    <p:notesMasterId r:id="rId55"/>
  </p:notesMasterIdLst>
  <p:sldIdLst>
    <p:sldId id="359" r:id="rId3"/>
    <p:sldId id="360" r:id="rId4"/>
    <p:sldId id="365" r:id="rId5"/>
    <p:sldId id="369" r:id="rId6"/>
    <p:sldId id="372" r:id="rId7"/>
    <p:sldId id="380" r:id="rId8"/>
    <p:sldId id="401" r:id="rId9"/>
    <p:sldId id="393" r:id="rId10"/>
    <p:sldId id="394" r:id="rId11"/>
    <p:sldId id="385" r:id="rId12"/>
    <p:sldId id="381" r:id="rId13"/>
    <p:sldId id="382" r:id="rId14"/>
    <p:sldId id="383" r:id="rId15"/>
    <p:sldId id="257" r:id="rId16"/>
    <p:sldId id="258" r:id="rId17"/>
    <p:sldId id="260" r:id="rId18"/>
    <p:sldId id="261" r:id="rId19"/>
    <p:sldId id="259" r:id="rId20"/>
    <p:sldId id="325" r:id="rId21"/>
    <p:sldId id="354" r:id="rId22"/>
    <p:sldId id="355" r:id="rId23"/>
    <p:sldId id="356" r:id="rId24"/>
    <p:sldId id="326" r:id="rId25"/>
    <p:sldId id="357" r:id="rId26"/>
    <p:sldId id="327" r:id="rId27"/>
    <p:sldId id="358" r:id="rId28"/>
    <p:sldId id="328" r:id="rId29"/>
    <p:sldId id="334" r:id="rId30"/>
    <p:sldId id="389" r:id="rId31"/>
    <p:sldId id="402" r:id="rId32"/>
    <p:sldId id="403" r:id="rId33"/>
    <p:sldId id="405" r:id="rId34"/>
    <p:sldId id="406" r:id="rId35"/>
    <p:sldId id="338" r:id="rId36"/>
    <p:sldId id="340" r:id="rId37"/>
    <p:sldId id="341" r:id="rId38"/>
    <p:sldId id="342" r:id="rId39"/>
    <p:sldId id="344" r:id="rId40"/>
    <p:sldId id="345" r:id="rId41"/>
    <p:sldId id="346" r:id="rId42"/>
    <p:sldId id="407" r:id="rId43"/>
    <p:sldId id="408" r:id="rId44"/>
    <p:sldId id="409" r:id="rId45"/>
    <p:sldId id="264" r:id="rId46"/>
    <p:sldId id="410" r:id="rId47"/>
    <p:sldId id="411" r:id="rId48"/>
    <p:sldId id="412" r:id="rId49"/>
    <p:sldId id="413" r:id="rId50"/>
    <p:sldId id="414" r:id="rId51"/>
    <p:sldId id="377" r:id="rId52"/>
    <p:sldId id="378" r:id="rId53"/>
    <p:sldId id="40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C7FDA8-73A2-443A-978E-A61301898526}">
          <p14:sldIdLst>
            <p14:sldId id="359"/>
            <p14:sldId id="360"/>
            <p14:sldId id="365"/>
            <p14:sldId id="369"/>
            <p14:sldId id="372"/>
            <p14:sldId id="380"/>
            <p14:sldId id="401"/>
            <p14:sldId id="393"/>
            <p14:sldId id="394"/>
            <p14:sldId id="385"/>
            <p14:sldId id="381"/>
            <p14:sldId id="382"/>
            <p14:sldId id="383"/>
            <p14:sldId id="257"/>
            <p14:sldId id="258"/>
            <p14:sldId id="260"/>
            <p14:sldId id="261"/>
            <p14:sldId id="259"/>
            <p14:sldId id="325"/>
            <p14:sldId id="354"/>
            <p14:sldId id="355"/>
            <p14:sldId id="356"/>
            <p14:sldId id="326"/>
            <p14:sldId id="357"/>
            <p14:sldId id="327"/>
            <p14:sldId id="358"/>
            <p14:sldId id="328"/>
            <p14:sldId id="334"/>
            <p14:sldId id="389"/>
            <p14:sldId id="402"/>
            <p14:sldId id="403"/>
            <p14:sldId id="405"/>
            <p14:sldId id="406"/>
            <p14:sldId id="338"/>
            <p14:sldId id="340"/>
            <p14:sldId id="341"/>
            <p14:sldId id="342"/>
            <p14:sldId id="344"/>
            <p14:sldId id="345"/>
            <p14:sldId id="346"/>
            <p14:sldId id="407"/>
            <p14:sldId id="408"/>
            <p14:sldId id="409"/>
            <p14:sldId id="264"/>
            <p14:sldId id="410"/>
            <p14:sldId id="411"/>
            <p14:sldId id="412"/>
            <p14:sldId id="413"/>
            <p14:sldId id="414"/>
            <p14:sldId id="377"/>
            <p14:sldId id="378"/>
            <p14:sldId id="40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dra Clark" initials="KC" lastIdx="3" clrIdx="0">
    <p:extLst>
      <p:ext uri="{19B8F6BF-5375-455C-9EA6-DF929625EA0E}">
        <p15:presenceInfo xmlns:p15="http://schemas.microsoft.com/office/powerpoint/2012/main" userId="S-1-5-21-313377636-3159528848-1351084975-5277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299"/>
    <a:srgbClr val="EEF0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E8D46B-75E8-4E3D-93B0-D94CA2093754}" v="8" dt="2022-11-11T20:48:25.2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72354" autoAdjust="0"/>
  </p:normalViewPr>
  <p:slideViewPr>
    <p:cSldViewPr snapToGrid="0">
      <p:cViewPr varScale="1">
        <p:scale>
          <a:sx n="72" d="100"/>
          <a:sy n="72" d="100"/>
        </p:scale>
        <p:origin x="1488"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Sheet1!$V$5</c:f>
              <c:strCache>
                <c:ptCount val="1"/>
                <c:pt idx="0">
                  <c:v>Decreased funding</c:v>
                </c:pt>
              </c:strCache>
            </c:strRef>
          </c:tx>
          <c:spPr>
            <a:solidFill>
              <a:srgbClr val="FF0000"/>
            </a:solidFill>
            <a:ln>
              <a:solidFill>
                <a:srgbClr val="FF0000"/>
              </a:solidFill>
            </a:ln>
            <a:effectLst/>
          </c:spPr>
          <c:invertIfNegative val="0"/>
          <c:cat>
            <c:strRef>
              <c:f>Sheet1!$W$3:$Z$4</c:f>
              <c:strCache>
                <c:ptCount val="4"/>
                <c:pt idx="0">
                  <c:v>Substance use</c:v>
                </c:pt>
                <c:pt idx="1">
                  <c:v>Mental health</c:v>
                </c:pt>
                <c:pt idx="2">
                  <c:v>Jail</c:v>
                </c:pt>
                <c:pt idx="3">
                  <c:v>Community Corrections</c:v>
                </c:pt>
              </c:strCache>
            </c:strRef>
          </c:cat>
          <c:val>
            <c:numRef>
              <c:f>Sheet1!$W$5:$Z$5</c:f>
              <c:numCache>
                <c:formatCode>0%</c:formatCode>
                <c:ptCount val="4"/>
                <c:pt idx="0">
                  <c:v>0.13900000000000001</c:v>
                </c:pt>
                <c:pt idx="1">
                  <c:v>0.14199999999999999</c:v>
                </c:pt>
                <c:pt idx="2">
                  <c:v>2.7E-2</c:v>
                </c:pt>
                <c:pt idx="3">
                  <c:v>8.5999999999999993E-2</c:v>
                </c:pt>
              </c:numCache>
            </c:numRef>
          </c:val>
          <c:extLst>
            <c:ext xmlns:c16="http://schemas.microsoft.com/office/drawing/2014/chart" uri="{C3380CC4-5D6E-409C-BE32-E72D297353CC}">
              <c16:uniqueId val="{00000000-469D-4D87-BBA2-3DF50274DC6B}"/>
            </c:ext>
          </c:extLst>
        </c:ser>
        <c:ser>
          <c:idx val="1"/>
          <c:order val="1"/>
          <c:tx>
            <c:strRef>
              <c:f>Sheet1!$V$6</c:f>
              <c:strCache>
                <c:ptCount val="1"/>
                <c:pt idx="0">
                  <c:v>No change</c:v>
                </c:pt>
              </c:strCache>
            </c:strRef>
          </c:tx>
          <c:spPr>
            <a:solidFill>
              <a:schemeClr val="accent4">
                <a:lumMod val="40000"/>
                <a:lumOff val="60000"/>
              </a:schemeClr>
            </a:solidFill>
            <a:ln>
              <a:solidFill>
                <a:schemeClr val="accent4">
                  <a:lumMod val="60000"/>
                  <a:lumOff val="40000"/>
                </a:schemeClr>
              </a:solidFill>
            </a:ln>
            <a:effectLst/>
          </c:spPr>
          <c:invertIfNegative val="0"/>
          <c:cat>
            <c:strRef>
              <c:f>Sheet1!$W$3:$Z$4</c:f>
              <c:strCache>
                <c:ptCount val="4"/>
                <c:pt idx="0">
                  <c:v>Substance use</c:v>
                </c:pt>
                <c:pt idx="1">
                  <c:v>Mental health</c:v>
                </c:pt>
                <c:pt idx="2">
                  <c:v>Jail</c:v>
                </c:pt>
                <c:pt idx="3">
                  <c:v>Community Corrections</c:v>
                </c:pt>
              </c:strCache>
            </c:strRef>
          </c:cat>
          <c:val>
            <c:numRef>
              <c:f>Sheet1!$W$6:$Z$6</c:f>
              <c:numCache>
                <c:formatCode>0%</c:formatCode>
                <c:ptCount val="4"/>
                <c:pt idx="0">
                  <c:v>0.378</c:v>
                </c:pt>
                <c:pt idx="1">
                  <c:v>0.45600000000000002</c:v>
                </c:pt>
                <c:pt idx="2">
                  <c:v>0.42899999999999999</c:v>
                </c:pt>
                <c:pt idx="3">
                  <c:v>0.34799999999999998</c:v>
                </c:pt>
              </c:numCache>
            </c:numRef>
          </c:val>
          <c:extLst>
            <c:ext xmlns:c16="http://schemas.microsoft.com/office/drawing/2014/chart" uri="{C3380CC4-5D6E-409C-BE32-E72D297353CC}">
              <c16:uniqueId val="{00000001-469D-4D87-BBA2-3DF50274DC6B}"/>
            </c:ext>
          </c:extLst>
        </c:ser>
        <c:ser>
          <c:idx val="2"/>
          <c:order val="2"/>
          <c:tx>
            <c:strRef>
              <c:f>Sheet1!$V$7</c:f>
              <c:strCache>
                <c:ptCount val="1"/>
                <c:pt idx="0">
                  <c:v>Increased funding</c:v>
                </c:pt>
              </c:strCache>
            </c:strRef>
          </c:tx>
          <c:spPr>
            <a:solidFill>
              <a:schemeClr val="accent6">
                <a:lumMod val="60000"/>
                <a:lumOff val="40000"/>
              </a:schemeClr>
            </a:solidFill>
            <a:ln>
              <a:solidFill>
                <a:schemeClr val="accent6">
                  <a:lumMod val="60000"/>
                  <a:lumOff val="40000"/>
                </a:schemeClr>
              </a:solidFill>
            </a:ln>
            <a:effectLst/>
          </c:spPr>
          <c:invertIfNegative val="0"/>
          <c:cat>
            <c:strRef>
              <c:f>Sheet1!$W$3:$Z$4</c:f>
              <c:strCache>
                <c:ptCount val="4"/>
                <c:pt idx="0">
                  <c:v>Substance use</c:v>
                </c:pt>
                <c:pt idx="1">
                  <c:v>Mental health</c:v>
                </c:pt>
                <c:pt idx="2">
                  <c:v>Jail</c:v>
                </c:pt>
                <c:pt idx="3">
                  <c:v>Community Corrections</c:v>
                </c:pt>
              </c:strCache>
            </c:strRef>
          </c:cat>
          <c:val>
            <c:numRef>
              <c:f>Sheet1!$W$7:$Z$7</c:f>
              <c:numCache>
                <c:formatCode>0%</c:formatCode>
                <c:ptCount val="4"/>
                <c:pt idx="0">
                  <c:v>0.28699999999999998</c:v>
                </c:pt>
                <c:pt idx="1">
                  <c:v>0.27</c:v>
                </c:pt>
                <c:pt idx="2">
                  <c:v>0.27</c:v>
                </c:pt>
                <c:pt idx="3">
                  <c:v>0.114</c:v>
                </c:pt>
              </c:numCache>
            </c:numRef>
          </c:val>
          <c:extLst>
            <c:ext xmlns:c16="http://schemas.microsoft.com/office/drawing/2014/chart" uri="{C3380CC4-5D6E-409C-BE32-E72D297353CC}">
              <c16:uniqueId val="{00000002-469D-4D87-BBA2-3DF50274DC6B}"/>
            </c:ext>
          </c:extLst>
        </c:ser>
        <c:ser>
          <c:idx val="3"/>
          <c:order val="3"/>
          <c:tx>
            <c:strRef>
              <c:f>Sheet1!$V$8</c:f>
              <c:strCache>
                <c:ptCount val="1"/>
                <c:pt idx="0">
                  <c:v>Not sure</c:v>
                </c:pt>
              </c:strCache>
            </c:strRef>
          </c:tx>
          <c:spPr>
            <a:solidFill>
              <a:schemeClr val="accent5">
                <a:lumMod val="60000"/>
                <a:lumOff val="40000"/>
              </a:schemeClr>
            </a:solidFill>
            <a:ln>
              <a:solidFill>
                <a:schemeClr val="accent5">
                  <a:lumMod val="60000"/>
                  <a:lumOff val="40000"/>
                </a:schemeClr>
              </a:solidFill>
            </a:ln>
            <a:effectLst/>
          </c:spPr>
          <c:invertIfNegative val="0"/>
          <c:cat>
            <c:strRef>
              <c:f>Sheet1!$W$3:$Z$4</c:f>
              <c:strCache>
                <c:ptCount val="4"/>
                <c:pt idx="0">
                  <c:v>Substance use</c:v>
                </c:pt>
                <c:pt idx="1">
                  <c:v>Mental health</c:v>
                </c:pt>
                <c:pt idx="2">
                  <c:v>Jail</c:v>
                </c:pt>
                <c:pt idx="3">
                  <c:v>Community Corrections</c:v>
                </c:pt>
              </c:strCache>
            </c:strRef>
          </c:cat>
          <c:val>
            <c:numRef>
              <c:f>Sheet1!$W$8:$Z$8</c:f>
              <c:numCache>
                <c:formatCode>0%</c:formatCode>
                <c:ptCount val="4"/>
                <c:pt idx="0">
                  <c:v>0.129</c:v>
                </c:pt>
                <c:pt idx="1">
                  <c:v>5.8999999999999997E-2</c:v>
                </c:pt>
                <c:pt idx="2">
                  <c:v>0.186</c:v>
                </c:pt>
                <c:pt idx="3">
                  <c:v>0.371</c:v>
                </c:pt>
              </c:numCache>
            </c:numRef>
          </c:val>
          <c:extLst>
            <c:ext xmlns:c16="http://schemas.microsoft.com/office/drawing/2014/chart" uri="{C3380CC4-5D6E-409C-BE32-E72D297353CC}">
              <c16:uniqueId val="{00000003-469D-4D87-BBA2-3DF50274DC6B}"/>
            </c:ext>
          </c:extLst>
        </c:ser>
        <c:ser>
          <c:idx val="4"/>
          <c:order val="4"/>
          <c:tx>
            <c:strRef>
              <c:f>Sheet1!$V$9</c:f>
              <c:strCache>
                <c:ptCount val="1"/>
                <c:pt idx="0">
                  <c:v>Did not answer</c:v>
                </c:pt>
              </c:strCache>
            </c:strRef>
          </c:tx>
          <c:spPr>
            <a:solidFill>
              <a:schemeClr val="bg2">
                <a:lumMod val="50000"/>
              </a:schemeClr>
            </a:solidFill>
            <a:ln>
              <a:solidFill>
                <a:schemeClr val="bg2">
                  <a:lumMod val="50000"/>
                </a:schemeClr>
              </a:solidFill>
            </a:ln>
            <a:effectLst/>
          </c:spPr>
          <c:invertIfNegative val="0"/>
          <c:cat>
            <c:strRef>
              <c:f>Sheet1!$W$3:$Z$4</c:f>
              <c:strCache>
                <c:ptCount val="4"/>
                <c:pt idx="0">
                  <c:v>Substance use</c:v>
                </c:pt>
                <c:pt idx="1">
                  <c:v>Mental health</c:v>
                </c:pt>
                <c:pt idx="2">
                  <c:v>Jail</c:v>
                </c:pt>
                <c:pt idx="3">
                  <c:v>Community Corrections</c:v>
                </c:pt>
              </c:strCache>
            </c:strRef>
          </c:cat>
          <c:val>
            <c:numRef>
              <c:f>Sheet1!$W$9:$Z$9</c:f>
              <c:numCache>
                <c:formatCode>0%</c:formatCode>
                <c:ptCount val="4"/>
                <c:pt idx="0">
                  <c:v>7.1999999999999995E-2</c:v>
                </c:pt>
                <c:pt idx="1">
                  <c:v>7.3999999999999996E-2</c:v>
                </c:pt>
                <c:pt idx="2">
                  <c:v>7.1999999999999995E-2</c:v>
                </c:pt>
                <c:pt idx="3">
                  <c:v>7.5999999999999998E-2</c:v>
                </c:pt>
              </c:numCache>
            </c:numRef>
          </c:val>
          <c:extLst>
            <c:ext xmlns:c16="http://schemas.microsoft.com/office/drawing/2014/chart" uri="{C3380CC4-5D6E-409C-BE32-E72D297353CC}">
              <c16:uniqueId val="{00000004-469D-4D87-BBA2-3DF50274DC6B}"/>
            </c:ext>
          </c:extLst>
        </c:ser>
        <c:ser>
          <c:idx val="5"/>
          <c:order val="5"/>
          <c:tx>
            <c:strRef>
              <c:f>Sheet1!$V$10</c:f>
              <c:strCache>
                <c:ptCount val="1"/>
                <c:pt idx="0">
                  <c:v>Different responses</c:v>
                </c:pt>
              </c:strCache>
            </c:strRef>
          </c:tx>
          <c:spPr>
            <a:solidFill>
              <a:schemeClr val="accent2">
                <a:lumMod val="60000"/>
                <a:lumOff val="40000"/>
              </a:schemeClr>
            </a:solidFill>
            <a:ln>
              <a:solidFill>
                <a:schemeClr val="accent2">
                  <a:lumMod val="60000"/>
                  <a:lumOff val="40000"/>
                </a:schemeClr>
              </a:solidFill>
            </a:ln>
            <a:effectLst/>
          </c:spPr>
          <c:invertIfNegative val="0"/>
          <c:cat>
            <c:strRef>
              <c:f>Sheet1!$W$3:$Z$4</c:f>
              <c:strCache>
                <c:ptCount val="4"/>
                <c:pt idx="0">
                  <c:v>Substance use</c:v>
                </c:pt>
                <c:pt idx="1">
                  <c:v>Mental health</c:v>
                </c:pt>
                <c:pt idx="2">
                  <c:v>Jail</c:v>
                </c:pt>
                <c:pt idx="3">
                  <c:v>Community Corrections</c:v>
                </c:pt>
              </c:strCache>
            </c:strRef>
          </c:cat>
          <c:val>
            <c:numRef>
              <c:f>Sheet1!$W$10:$Z$10</c:f>
              <c:numCache>
                <c:formatCode>General</c:formatCode>
                <c:ptCount val="4"/>
                <c:pt idx="0" formatCode="0%">
                  <c:v>5.0000000000000001E-3</c:v>
                </c:pt>
                <c:pt idx="2" formatCode="0%">
                  <c:v>1.2999999999999999E-2</c:v>
                </c:pt>
                <c:pt idx="3" formatCode="0%">
                  <c:v>5.0000000000000001E-3</c:v>
                </c:pt>
              </c:numCache>
            </c:numRef>
          </c:val>
          <c:extLst>
            <c:ext xmlns:c16="http://schemas.microsoft.com/office/drawing/2014/chart" uri="{C3380CC4-5D6E-409C-BE32-E72D297353CC}">
              <c16:uniqueId val="{00000005-469D-4D87-BBA2-3DF50274DC6B}"/>
            </c:ext>
          </c:extLst>
        </c:ser>
        <c:dLbls>
          <c:showLegendKey val="0"/>
          <c:showVal val="0"/>
          <c:showCatName val="0"/>
          <c:showSerName val="0"/>
          <c:showPercent val="0"/>
          <c:showBubbleSize val="0"/>
        </c:dLbls>
        <c:gapWidth val="219"/>
        <c:overlap val="-27"/>
        <c:axId val="462938432"/>
        <c:axId val="462940072"/>
      </c:barChart>
      <c:catAx>
        <c:axId val="46293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462940072"/>
        <c:crosses val="autoZero"/>
        <c:auto val="1"/>
        <c:lblAlgn val="ctr"/>
        <c:lblOffset val="100"/>
        <c:noMultiLvlLbl val="0"/>
      </c:catAx>
      <c:valAx>
        <c:axId val="462940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crossAx val="462938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Sheet1!$AC$5</c:f>
              <c:strCache>
                <c:ptCount val="1"/>
                <c:pt idx="0">
                  <c:v>Decreased funding</c:v>
                </c:pt>
              </c:strCache>
            </c:strRef>
          </c:tx>
          <c:spPr>
            <a:solidFill>
              <a:srgbClr val="FF0000"/>
            </a:solidFill>
            <a:ln>
              <a:solidFill>
                <a:srgbClr val="FF0000"/>
              </a:solidFill>
            </a:ln>
            <a:effectLst/>
          </c:spPr>
          <c:invertIfNegative val="0"/>
          <c:cat>
            <c:strRef>
              <c:f>Sheet1!$AD$3:$AG$4</c:f>
              <c:strCache>
                <c:ptCount val="4"/>
                <c:pt idx="0">
                  <c:v>Substance use</c:v>
                </c:pt>
                <c:pt idx="1">
                  <c:v>Mental health</c:v>
                </c:pt>
                <c:pt idx="2">
                  <c:v>Jail</c:v>
                </c:pt>
                <c:pt idx="3">
                  <c:v>Community Corrections</c:v>
                </c:pt>
              </c:strCache>
            </c:strRef>
          </c:cat>
          <c:val>
            <c:numRef>
              <c:f>Sheet1!$AD$5:$AG$5</c:f>
              <c:numCache>
                <c:formatCode>0%</c:formatCode>
                <c:ptCount val="4"/>
                <c:pt idx="0">
                  <c:v>6.7000000000000004E-2</c:v>
                </c:pt>
                <c:pt idx="1">
                  <c:v>6.9000000000000006E-2</c:v>
                </c:pt>
                <c:pt idx="2">
                  <c:v>1.7999999999999999E-2</c:v>
                </c:pt>
                <c:pt idx="3">
                  <c:v>5.1999999999999998E-2</c:v>
                </c:pt>
              </c:numCache>
            </c:numRef>
          </c:val>
          <c:extLst>
            <c:ext xmlns:c16="http://schemas.microsoft.com/office/drawing/2014/chart" uri="{C3380CC4-5D6E-409C-BE32-E72D297353CC}">
              <c16:uniqueId val="{00000000-BE3F-4447-81B4-1FC398C29CEB}"/>
            </c:ext>
          </c:extLst>
        </c:ser>
        <c:ser>
          <c:idx val="1"/>
          <c:order val="1"/>
          <c:tx>
            <c:strRef>
              <c:f>Sheet1!$AC$6</c:f>
              <c:strCache>
                <c:ptCount val="1"/>
                <c:pt idx="0">
                  <c:v>No change</c:v>
                </c:pt>
              </c:strCache>
            </c:strRef>
          </c:tx>
          <c:spPr>
            <a:solidFill>
              <a:schemeClr val="accent4">
                <a:lumMod val="40000"/>
                <a:lumOff val="60000"/>
              </a:schemeClr>
            </a:solidFill>
            <a:ln>
              <a:solidFill>
                <a:schemeClr val="accent4">
                  <a:lumMod val="40000"/>
                  <a:lumOff val="60000"/>
                </a:schemeClr>
              </a:solidFill>
            </a:ln>
            <a:effectLst/>
          </c:spPr>
          <c:invertIfNegative val="0"/>
          <c:cat>
            <c:strRef>
              <c:f>Sheet1!$AD$3:$AG$4</c:f>
              <c:strCache>
                <c:ptCount val="4"/>
                <c:pt idx="0">
                  <c:v>Substance use</c:v>
                </c:pt>
                <c:pt idx="1">
                  <c:v>Mental health</c:v>
                </c:pt>
                <c:pt idx="2">
                  <c:v>Jail</c:v>
                </c:pt>
                <c:pt idx="3">
                  <c:v>Community Corrections</c:v>
                </c:pt>
              </c:strCache>
            </c:strRef>
          </c:cat>
          <c:val>
            <c:numRef>
              <c:f>Sheet1!$AD$6:$AG$6</c:f>
              <c:numCache>
                <c:formatCode>0%</c:formatCode>
                <c:ptCount val="4"/>
                <c:pt idx="0">
                  <c:v>0.35399999999999998</c:v>
                </c:pt>
                <c:pt idx="1">
                  <c:v>0.42599999999999999</c:v>
                </c:pt>
                <c:pt idx="2">
                  <c:v>0.442</c:v>
                </c:pt>
                <c:pt idx="3">
                  <c:v>0.26700000000000002</c:v>
                </c:pt>
              </c:numCache>
            </c:numRef>
          </c:val>
          <c:extLst>
            <c:ext xmlns:c16="http://schemas.microsoft.com/office/drawing/2014/chart" uri="{C3380CC4-5D6E-409C-BE32-E72D297353CC}">
              <c16:uniqueId val="{00000001-BE3F-4447-81B4-1FC398C29CEB}"/>
            </c:ext>
          </c:extLst>
        </c:ser>
        <c:ser>
          <c:idx val="2"/>
          <c:order val="2"/>
          <c:tx>
            <c:strRef>
              <c:f>Sheet1!$AC$7</c:f>
              <c:strCache>
                <c:ptCount val="1"/>
                <c:pt idx="0">
                  <c:v>Increased funding</c:v>
                </c:pt>
              </c:strCache>
            </c:strRef>
          </c:tx>
          <c:spPr>
            <a:solidFill>
              <a:schemeClr val="accent6">
                <a:lumMod val="60000"/>
                <a:lumOff val="40000"/>
              </a:schemeClr>
            </a:solidFill>
            <a:ln>
              <a:solidFill>
                <a:schemeClr val="accent6">
                  <a:lumMod val="60000"/>
                  <a:lumOff val="40000"/>
                </a:schemeClr>
              </a:solidFill>
            </a:ln>
            <a:effectLst/>
          </c:spPr>
          <c:invertIfNegative val="0"/>
          <c:cat>
            <c:strRef>
              <c:f>Sheet1!$AD$3:$AG$4</c:f>
              <c:strCache>
                <c:ptCount val="4"/>
                <c:pt idx="0">
                  <c:v>Substance use</c:v>
                </c:pt>
                <c:pt idx="1">
                  <c:v>Mental health</c:v>
                </c:pt>
                <c:pt idx="2">
                  <c:v>Jail</c:v>
                </c:pt>
                <c:pt idx="3">
                  <c:v>Community Corrections</c:v>
                </c:pt>
              </c:strCache>
            </c:strRef>
          </c:cat>
          <c:val>
            <c:numRef>
              <c:f>Sheet1!$AD$7:$AG$7</c:f>
              <c:numCache>
                <c:formatCode>0%</c:formatCode>
                <c:ptCount val="4"/>
                <c:pt idx="0">
                  <c:v>0.13400000000000001</c:v>
                </c:pt>
                <c:pt idx="1">
                  <c:v>0.13200000000000001</c:v>
                </c:pt>
                <c:pt idx="2">
                  <c:v>0.31</c:v>
                </c:pt>
                <c:pt idx="3">
                  <c:v>2.9000000000000001E-2</c:v>
                </c:pt>
              </c:numCache>
            </c:numRef>
          </c:val>
          <c:extLst>
            <c:ext xmlns:c16="http://schemas.microsoft.com/office/drawing/2014/chart" uri="{C3380CC4-5D6E-409C-BE32-E72D297353CC}">
              <c16:uniqueId val="{00000002-BE3F-4447-81B4-1FC398C29CEB}"/>
            </c:ext>
          </c:extLst>
        </c:ser>
        <c:ser>
          <c:idx val="3"/>
          <c:order val="3"/>
          <c:tx>
            <c:strRef>
              <c:f>Sheet1!$AC$8</c:f>
              <c:strCache>
                <c:ptCount val="1"/>
                <c:pt idx="0">
                  <c:v>Not sure</c:v>
                </c:pt>
              </c:strCache>
            </c:strRef>
          </c:tx>
          <c:spPr>
            <a:solidFill>
              <a:schemeClr val="accent1">
                <a:lumMod val="60000"/>
                <a:lumOff val="40000"/>
              </a:schemeClr>
            </a:solidFill>
            <a:ln>
              <a:solidFill>
                <a:schemeClr val="accent1">
                  <a:lumMod val="60000"/>
                  <a:lumOff val="40000"/>
                </a:schemeClr>
              </a:solidFill>
            </a:ln>
            <a:effectLst/>
          </c:spPr>
          <c:invertIfNegative val="0"/>
          <c:cat>
            <c:strRef>
              <c:f>Sheet1!$AD$3:$AG$4</c:f>
              <c:strCache>
                <c:ptCount val="4"/>
                <c:pt idx="0">
                  <c:v>Substance use</c:v>
                </c:pt>
                <c:pt idx="1">
                  <c:v>Mental health</c:v>
                </c:pt>
                <c:pt idx="2">
                  <c:v>Jail</c:v>
                </c:pt>
                <c:pt idx="3">
                  <c:v>Community Corrections</c:v>
                </c:pt>
              </c:strCache>
            </c:strRef>
          </c:cat>
          <c:val>
            <c:numRef>
              <c:f>Sheet1!$AD$8:$AG$8</c:f>
              <c:numCache>
                <c:formatCode>0%</c:formatCode>
                <c:ptCount val="4"/>
                <c:pt idx="0">
                  <c:v>0.36799999999999999</c:v>
                </c:pt>
                <c:pt idx="1">
                  <c:v>0.28399999999999997</c:v>
                </c:pt>
                <c:pt idx="2">
                  <c:v>0.14599999999999999</c:v>
                </c:pt>
                <c:pt idx="3">
                  <c:v>0.57099999999999995</c:v>
                </c:pt>
              </c:numCache>
            </c:numRef>
          </c:val>
          <c:extLst>
            <c:ext xmlns:c16="http://schemas.microsoft.com/office/drawing/2014/chart" uri="{C3380CC4-5D6E-409C-BE32-E72D297353CC}">
              <c16:uniqueId val="{00000003-BE3F-4447-81B4-1FC398C29CEB}"/>
            </c:ext>
          </c:extLst>
        </c:ser>
        <c:ser>
          <c:idx val="4"/>
          <c:order val="4"/>
          <c:tx>
            <c:strRef>
              <c:f>Sheet1!$AC$9</c:f>
              <c:strCache>
                <c:ptCount val="1"/>
                <c:pt idx="0">
                  <c:v>Did not answer</c:v>
                </c:pt>
              </c:strCache>
            </c:strRef>
          </c:tx>
          <c:spPr>
            <a:solidFill>
              <a:schemeClr val="bg2">
                <a:lumMod val="50000"/>
              </a:schemeClr>
            </a:solidFill>
            <a:ln>
              <a:solidFill>
                <a:schemeClr val="bg2">
                  <a:lumMod val="50000"/>
                </a:schemeClr>
              </a:solidFill>
            </a:ln>
            <a:effectLst/>
          </c:spPr>
          <c:invertIfNegative val="0"/>
          <c:cat>
            <c:strRef>
              <c:f>Sheet1!$AD$3:$AG$4</c:f>
              <c:strCache>
                <c:ptCount val="4"/>
                <c:pt idx="0">
                  <c:v>Substance use</c:v>
                </c:pt>
                <c:pt idx="1">
                  <c:v>Mental health</c:v>
                </c:pt>
                <c:pt idx="2">
                  <c:v>Jail</c:v>
                </c:pt>
                <c:pt idx="3">
                  <c:v>Community Corrections</c:v>
                </c:pt>
              </c:strCache>
            </c:strRef>
          </c:cat>
          <c:val>
            <c:numRef>
              <c:f>Sheet1!$AD$9:$AG$9</c:f>
              <c:numCache>
                <c:formatCode>0%</c:formatCode>
                <c:ptCount val="4"/>
                <c:pt idx="0">
                  <c:v>7.1999999999999995E-2</c:v>
                </c:pt>
                <c:pt idx="1">
                  <c:v>7.3999999999999996E-2</c:v>
                </c:pt>
                <c:pt idx="2">
                  <c:v>7.4999999999999997E-2</c:v>
                </c:pt>
                <c:pt idx="3">
                  <c:v>7.5999999999999998E-2</c:v>
                </c:pt>
              </c:numCache>
            </c:numRef>
          </c:val>
          <c:extLst>
            <c:ext xmlns:c16="http://schemas.microsoft.com/office/drawing/2014/chart" uri="{C3380CC4-5D6E-409C-BE32-E72D297353CC}">
              <c16:uniqueId val="{00000004-BE3F-4447-81B4-1FC398C29CEB}"/>
            </c:ext>
          </c:extLst>
        </c:ser>
        <c:ser>
          <c:idx val="5"/>
          <c:order val="5"/>
          <c:tx>
            <c:strRef>
              <c:f>Sheet1!$AC$10</c:f>
              <c:strCache>
                <c:ptCount val="1"/>
                <c:pt idx="0">
                  <c:v>Different responses</c:v>
                </c:pt>
              </c:strCache>
            </c:strRef>
          </c:tx>
          <c:spPr>
            <a:solidFill>
              <a:schemeClr val="accent2">
                <a:lumMod val="60000"/>
                <a:lumOff val="40000"/>
              </a:schemeClr>
            </a:solidFill>
            <a:ln>
              <a:solidFill>
                <a:schemeClr val="accent2">
                  <a:lumMod val="60000"/>
                  <a:lumOff val="40000"/>
                </a:schemeClr>
              </a:solidFill>
            </a:ln>
            <a:effectLst/>
          </c:spPr>
          <c:invertIfNegative val="0"/>
          <c:cat>
            <c:strRef>
              <c:f>Sheet1!$AD$3:$AG$4</c:f>
              <c:strCache>
                <c:ptCount val="4"/>
                <c:pt idx="0">
                  <c:v>Substance use</c:v>
                </c:pt>
                <c:pt idx="1">
                  <c:v>Mental health</c:v>
                </c:pt>
                <c:pt idx="2">
                  <c:v>Jail</c:v>
                </c:pt>
                <c:pt idx="3">
                  <c:v>Community Corrections</c:v>
                </c:pt>
              </c:strCache>
            </c:strRef>
          </c:cat>
          <c:val>
            <c:numRef>
              <c:f>Sheet1!$AD$10:$AG$10</c:f>
              <c:numCache>
                <c:formatCode>General</c:formatCode>
                <c:ptCount val="4"/>
                <c:pt idx="2" formatCode="0%">
                  <c:v>8.9999999999999993E-3</c:v>
                </c:pt>
                <c:pt idx="3" formatCode="0%">
                  <c:v>5.0000000000000001E-3</c:v>
                </c:pt>
              </c:numCache>
            </c:numRef>
          </c:val>
          <c:extLst>
            <c:ext xmlns:c16="http://schemas.microsoft.com/office/drawing/2014/chart" uri="{C3380CC4-5D6E-409C-BE32-E72D297353CC}">
              <c16:uniqueId val="{00000005-BE3F-4447-81B4-1FC398C29CEB}"/>
            </c:ext>
          </c:extLst>
        </c:ser>
        <c:dLbls>
          <c:showLegendKey val="0"/>
          <c:showVal val="0"/>
          <c:showCatName val="0"/>
          <c:showSerName val="0"/>
          <c:showPercent val="0"/>
          <c:showBubbleSize val="0"/>
        </c:dLbls>
        <c:gapWidth val="219"/>
        <c:overlap val="-27"/>
        <c:axId val="459813176"/>
        <c:axId val="459813832"/>
      </c:barChart>
      <c:catAx>
        <c:axId val="45981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459813832"/>
        <c:crosses val="autoZero"/>
        <c:auto val="1"/>
        <c:lblAlgn val="ctr"/>
        <c:lblOffset val="100"/>
        <c:noMultiLvlLbl val="0"/>
      </c:catAx>
      <c:valAx>
        <c:axId val="459813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crossAx val="459813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Sheet1!$AK$5</c:f>
              <c:strCache>
                <c:ptCount val="1"/>
                <c:pt idx="0">
                  <c:v>Decreased funding</c:v>
                </c:pt>
              </c:strCache>
            </c:strRef>
          </c:tx>
          <c:spPr>
            <a:solidFill>
              <a:srgbClr val="FF0000"/>
            </a:solidFill>
            <a:ln>
              <a:solidFill>
                <a:srgbClr val="FF0000"/>
              </a:solidFill>
            </a:ln>
            <a:effectLst/>
          </c:spPr>
          <c:invertIfNegative val="0"/>
          <c:cat>
            <c:strRef>
              <c:f>Sheet1!$AL$3:$AO$4</c:f>
              <c:strCache>
                <c:ptCount val="4"/>
                <c:pt idx="0">
                  <c:v>Substance use</c:v>
                </c:pt>
                <c:pt idx="1">
                  <c:v>Mental health</c:v>
                </c:pt>
                <c:pt idx="2">
                  <c:v>Jail</c:v>
                </c:pt>
                <c:pt idx="3">
                  <c:v>Community Corrections</c:v>
                </c:pt>
              </c:strCache>
            </c:strRef>
          </c:cat>
          <c:val>
            <c:numRef>
              <c:f>Sheet1!$AL$5:$AO$5</c:f>
              <c:numCache>
                <c:formatCode>0%</c:formatCode>
                <c:ptCount val="4"/>
                <c:pt idx="0">
                  <c:v>4.2999999999999997E-2</c:v>
                </c:pt>
                <c:pt idx="1">
                  <c:v>5.3999999999999999E-2</c:v>
                </c:pt>
                <c:pt idx="2">
                  <c:v>4.0000000000000001E-3</c:v>
                </c:pt>
                <c:pt idx="3">
                  <c:v>1.9E-2</c:v>
                </c:pt>
              </c:numCache>
            </c:numRef>
          </c:val>
          <c:extLst>
            <c:ext xmlns:c16="http://schemas.microsoft.com/office/drawing/2014/chart" uri="{C3380CC4-5D6E-409C-BE32-E72D297353CC}">
              <c16:uniqueId val="{00000000-4AED-44F4-89E3-9F8CC45E6C6E}"/>
            </c:ext>
          </c:extLst>
        </c:ser>
        <c:ser>
          <c:idx val="1"/>
          <c:order val="1"/>
          <c:tx>
            <c:strRef>
              <c:f>Sheet1!$AK$6</c:f>
              <c:strCache>
                <c:ptCount val="1"/>
                <c:pt idx="0">
                  <c:v>No change</c:v>
                </c:pt>
              </c:strCache>
            </c:strRef>
          </c:tx>
          <c:spPr>
            <a:solidFill>
              <a:schemeClr val="accent4">
                <a:lumMod val="40000"/>
                <a:lumOff val="60000"/>
              </a:schemeClr>
            </a:solidFill>
            <a:ln>
              <a:solidFill>
                <a:schemeClr val="accent4">
                  <a:lumMod val="40000"/>
                  <a:lumOff val="60000"/>
                </a:schemeClr>
              </a:solidFill>
            </a:ln>
            <a:effectLst/>
          </c:spPr>
          <c:invertIfNegative val="0"/>
          <c:cat>
            <c:strRef>
              <c:f>Sheet1!$AL$3:$AO$4</c:f>
              <c:strCache>
                <c:ptCount val="4"/>
                <c:pt idx="0">
                  <c:v>Substance use</c:v>
                </c:pt>
                <c:pt idx="1">
                  <c:v>Mental health</c:v>
                </c:pt>
                <c:pt idx="2">
                  <c:v>Jail</c:v>
                </c:pt>
                <c:pt idx="3">
                  <c:v>Community Corrections</c:v>
                </c:pt>
              </c:strCache>
            </c:strRef>
          </c:cat>
          <c:val>
            <c:numRef>
              <c:f>Sheet1!$AL$6:$AO$6</c:f>
              <c:numCache>
                <c:formatCode>0%</c:formatCode>
                <c:ptCount val="4"/>
                <c:pt idx="0">
                  <c:v>0.42599999999999999</c:v>
                </c:pt>
                <c:pt idx="1">
                  <c:v>0.57799999999999996</c:v>
                </c:pt>
                <c:pt idx="2">
                  <c:v>0.504</c:v>
                </c:pt>
                <c:pt idx="3">
                  <c:v>0.23300000000000001</c:v>
                </c:pt>
              </c:numCache>
            </c:numRef>
          </c:val>
          <c:extLst>
            <c:ext xmlns:c16="http://schemas.microsoft.com/office/drawing/2014/chart" uri="{C3380CC4-5D6E-409C-BE32-E72D297353CC}">
              <c16:uniqueId val="{00000001-4AED-44F4-89E3-9F8CC45E6C6E}"/>
            </c:ext>
          </c:extLst>
        </c:ser>
        <c:ser>
          <c:idx val="2"/>
          <c:order val="2"/>
          <c:tx>
            <c:strRef>
              <c:f>Sheet1!$AK$7</c:f>
              <c:strCache>
                <c:ptCount val="1"/>
                <c:pt idx="0">
                  <c:v>Increased funding</c:v>
                </c:pt>
              </c:strCache>
            </c:strRef>
          </c:tx>
          <c:spPr>
            <a:solidFill>
              <a:schemeClr val="accent6">
                <a:lumMod val="60000"/>
                <a:lumOff val="40000"/>
              </a:schemeClr>
            </a:solidFill>
            <a:ln>
              <a:solidFill>
                <a:schemeClr val="accent6">
                  <a:lumMod val="60000"/>
                  <a:lumOff val="40000"/>
                </a:schemeClr>
              </a:solidFill>
            </a:ln>
            <a:effectLst/>
          </c:spPr>
          <c:invertIfNegative val="0"/>
          <c:cat>
            <c:strRef>
              <c:f>Sheet1!$AL$3:$AO$4</c:f>
              <c:strCache>
                <c:ptCount val="4"/>
                <c:pt idx="0">
                  <c:v>Substance use</c:v>
                </c:pt>
                <c:pt idx="1">
                  <c:v>Mental health</c:v>
                </c:pt>
                <c:pt idx="2">
                  <c:v>Jail</c:v>
                </c:pt>
                <c:pt idx="3">
                  <c:v>Community Corrections</c:v>
                </c:pt>
              </c:strCache>
            </c:strRef>
          </c:cat>
          <c:val>
            <c:numRef>
              <c:f>Sheet1!$AL$7:$AO$7</c:f>
              <c:numCache>
                <c:formatCode>0%</c:formatCode>
                <c:ptCount val="4"/>
                <c:pt idx="0">
                  <c:v>0.14399999999999999</c:v>
                </c:pt>
                <c:pt idx="1">
                  <c:v>0.10299999999999999</c:v>
                </c:pt>
                <c:pt idx="2">
                  <c:v>0.217</c:v>
                </c:pt>
                <c:pt idx="3">
                  <c:v>6.2E-2</c:v>
                </c:pt>
              </c:numCache>
            </c:numRef>
          </c:val>
          <c:extLst>
            <c:ext xmlns:c16="http://schemas.microsoft.com/office/drawing/2014/chart" uri="{C3380CC4-5D6E-409C-BE32-E72D297353CC}">
              <c16:uniqueId val="{00000002-4AED-44F4-89E3-9F8CC45E6C6E}"/>
            </c:ext>
          </c:extLst>
        </c:ser>
        <c:ser>
          <c:idx val="3"/>
          <c:order val="3"/>
          <c:tx>
            <c:strRef>
              <c:f>Sheet1!$AK$8</c:f>
              <c:strCache>
                <c:ptCount val="1"/>
                <c:pt idx="0">
                  <c:v>Not sure</c:v>
                </c:pt>
              </c:strCache>
            </c:strRef>
          </c:tx>
          <c:spPr>
            <a:solidFill>
              <a:schemeClr val="accent1">
                <a:lumMod val="60000"/>
                <a:lumOff val="40000"/>
              </a:schemeClr>
            </a:solidFill>
            <a:ln>
              <a:solidFill>
                <a:schemeClr val="accent1">
                  <a:lumMod val="60000"/>
                  <a:lumOff val="40000"/>
                </a:schemeClr>
              </a:solidFill>
            </a:ln>
            <a:effectLst/>
          </c:spPr>
          <c:invertIfNegative val="0"/>
          <c:cat>
            <c:strRef>
              <c:f>Sheet1!$AL$3:$AO$4</c:f>
              <c:strCache>
                <c:ptCount val="4"/>
                <c:pt idx="0">
                  <c:v>Substance use</c:v>
                </c:pt>
                <c:pt idx="1">
                  <c:v>Mental health</c:v>
                </c:pt>
                <c:pt idx="2">
                  <c:v>Jail</c:v>
                </c:pt>
                <c:pt idx="3">
                  <c:v>Community Corrections</c:v>
                </c:pt>
              </c:strCache>
            </c:strRef>
          </c:cat>
          <c:val>
            <c:numRef>
              <c:f>Sheet1!$AL$8:$AO$8</c:f>
              <c:numCache>
                <c:formatCode>0%</c:formatCode>
                <c:ptCount val="4"/>
                <c:pt idx="0">
                  <c:v>0.30599999999999999</c:v>
                </c:pt>
                <c:pt idx="1">
                  <c:v>0.18099999999999999</c:v>
                </c:pt>
                <c:pt idx="2">
                  <c:v>0.19</c:v>
                </c:pt>
                <c:pt idx="3">
                  <c:v>0.60499999999999998</c:v>
                </c:pt>
              </c:numCache>
            </c:numRef>
          </c:val>
          <c:extLst>
            <c:ext xmlns:c16="http://schemas.microsoft.com/office/drawing/2014/chart" uri="{C3380CC4-5D6E-409C-BE32-E72D297353CC}">
              <c16:uniqueId val="{00000003-4AED-44F4-89E3-9F8CC45E6C6E}"/>
            </c:ext>
          </c:extLst>
        </c:ser>
        <c:ser>
          <c:idx val="4"/>
          <c:order val="4"/>
          <c:tx>
            <c:strRef>
              <c:f>Sheet1!$AK$9</c:f>
              <c:strCache>
                <c:ptCount val="1"/>
                <c:pt idx="0">
                  <c:v>Did not answer</c:v>
                </c:pt>
              </c:strCache>
            </c:strRef>
          </c:tx>
          <c:spPr>
            <a:solidFill>
              <a:schemeClr val="bg2">
                <a:lumMod val="50000"/>
              </a:schemeClr>
            </a:solidFill>
            <a:ln>
              <a:solidFill>
                <a:schemeClr val="bg2">
                  <a:lumMod val="50000"/>
                </a:schemeClr>
              </a:solidFill>
            </a:ln>
            <a:effectLst/>
          </c:spPr>
          <c:invertIfNegative val="0"/>
          <c:cat>
            <c:strRef>
              <c:f>Sheet1!$AL$3:$AO$4</c:f>
              <c:strCache>
                <c:ptCount val="4"/>
                <c:pt idx="0">
                  <c:v>Substance use</c:v>
                </c:pt>
                <c:pt idx="1">
                  <c:v>Mental health</c:v>
                </c:pt>
                <c:pt idx="2">
                  <c:v>Jail</c:v>
                </c:pt>
                <c:pt idx="3">
                  <c:v>Community Corrections</c:v>
                </c:pt>
              </c:strCache>
            </c:strRef>
          </c:cat>
          <c:val>
            <c:numRef>
              <c:f>Sheet1!$AL$9:$AO$9</c:f>
              <c:numCache>
                <c:formatCode>0%</c:formatCode>
                <c:ptCount val="4"/>
                <c:pt idx="0">
                  <c:v>7.1999999999999995E-2</c:v>
                </c:pt>
                <c:pt idx="1">
                  <c:v>7.3999999999999996E-2</c:v>
                </c:pt>
                <c:pt idx="2">
                  <c:v>7.4999999999999997E-2</c:v>
                </c:pt>
                <c:pt idx="3">
                  <c:v>7.5999999999999998E-2</c:v>
                </c:pt>
              </c:numCache>
            </c:numRef>
          </c:val>
          <c:extLst>
            <c:ext xmlns:c16="http://schemas.microsoft.com/office/drawing/2014/chart" uri="{C3380CC4-5D6E-409C-BE32-E72D297353CC}">
              <c16:uniqueId val="{00000004-4AED-44F4-89E3-9F8CC45E6C6E}"/>
            </c:ext>
          </c:extLst>
        </c:ser>
        <c:ser>
          <c:idx val="5"/>
          <c:order val="5"/>
          <c:tx>
            <c:strRef>
              <c:f>Sheet1!$AK$10</c:f>
              <c:strCache>
                <c:ptCount val="1"/>
                <c:pt idx="0">
                  <c:v>Different responses</c:v>
                </c:pt>
              </c:strCache>
            </c:strRef>
          </c:tx>
          <c:spPr>
            <a:solidFill>
              <a:schemeClr val="accent2">
                <a:lumMod val="60000"/>
                <a:lumOff val="40000"/>
              </a:schemeClr>
            </a:solidFill>
            <a:ln>
              <a:solidFill>
                <a:schemeClr val="accent2">
                  <a:lumMod val="60000"/>
                  <a:lumOff val="40000"/>
                </a:schemeClr>
              </a:solidFill>
            </a:ln>
            <a:effectLst/>
          </c:spPr>
          <c:invertIfNegative val="0"/>
          <c:cat>
            <c:strRef>
              <c:f>Sheet1!$AL$3:$AO$4</c:f>
              <c:strCache>
                <c:ptCount val="4"/>
                <c:pt idx="0">
                  <c:v>Substance use</c:v>
                </c:pt>
                <c:pt idx="1">
                  <c:v>Mental health</c:v>
                </c:pt>
                <c:pt idx="2">
                  <c:v>Jail</c:v>
                </c:pt>
                <c:pt idx="3">
                  <c:v>Community Corrections</c:v>
                </c:pt>
              </c:strCache>
            </c:strRef>
          </c:cat>
          <c:val>
            <c:numRef>
              <c:f>Sheet1!$AL$10:$AO$10</c:f>
              <c:numCache>
                <c:formatCode>0%</c:formatCode>
                <c:ptCount val="4"/>
                <c:pt idx="0">
                  <c:v>0.01</c:v>
                </c:pt>
                <c:pt idx="1">
                  <c:v>5.0000000000000001E-3</c:v>
                </c:pt>
                <c:pt idx="2">
                  <c:v>8.9999999999999993E-3</c:v>
                </c:pt>
                <c:pt idx="3">
                  <c:v>5.0000000000000001E-3</c:v>
                </c:pt>
              </c:numCache>
            </c:numRef>
          </c:val>
          <c:extLst>
            <c:ext xmlns:c16="http://schemas.microsoft.com/office/drawing/2014/chart" uri="{C3380CC4-5D6E-409C-BE32-E72D297353CC}">
              <c16:uniqueId val="{00000005-4AED-44F4-89E3-9F8CC45E6C6E}"/>
            </c:ext>
          </c:extLst>
        </c:ser>
        <c:dLbls>
          <c:showLegendKey val="0"/>
          <c:showVal val="0"/>
          <c:showCatName val="0"/>
          <c:showSerName val="0"/>
          <c:showPercent val="0"/>
          <c:showBubbleSize val="0"/>
        </c:dLbls>
        <c:gapWidth val="219"/>
        <c:overlap val="-27"/>
        <c:axId val="362616112"/>
        <c:axId val="362618080"/>
      </c:barChart>
      <c:catAx>
        <c:axId val="36261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aramond" panose="02020404030301010803" pitchFamily="18" charset="0"/>
                <a:ea typeface="+mn-ea"/>
                <a:cs typeface="+mn-cs"/>
              </a:defRPr>
            </a:pPr>
            <a:endParaRPr lang="en-US"/>
          </a:p>
        </c:txPr>
        <c:crossAx val="362618080"/>
        <c:crosses val="autoZero"/>
        <c:auto val="1"/>
        <c:lblAlgn val="ctr"/>
        <c:lblOffset val="100"/>
        <c:noMultiLvlLbl val="0"/>
      </c:catAx>
      <c:valAx>
        <c:axId val="362618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crossAx val="36261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c:f>
              <c:strCache>
                <c:ptCount val="1"/>
                <c:pt idx="0">
                  <c:v>Screened Positive-MH </c:v>
                </c:pt>
              </c:strCache>
            </c:strRef>
          </c:tx>
          <c:spPr>
            <a:solidFill>
              <a:schemeClr val="accent1"/>
            </a:solidFill>
            <a:ln>
              <a:noFill/>
            </a:ln>
            <a:effectLst/>
          </c:spPr>
          <c:invertIfNegative val="0"/>
          <c:cat>
            <c:strRef>
              <c:f>Sheet1!$C$1:$F$1</c:f>
              <c:strCache>
                <c:ptCount val="4"/>
                <c:pt idx="0">
                  <c:v>Low Utilization
n=54 (7%)</c:v>
                </c:pt>
                <c:pt idx="1">
                  <c:v>High Utilization 
n=153 (19%)</c:v>
                </c:pt>
                <c:pt idx="2">
                  <c:v>SUD Focused 
n=157 (20%)</c:v>
                </c:pt>
                <c:pt idx="3">
                  <c:v>Low Needs/High Provision
 n=115 (15%)</c:v>
                </c:pt>
              </c:strCache>
            </c:strRef>
          </c:cat>
          <c:val>
            <c:numRef>
              <c:f>Sheet1!$C$2:$F$2</c:f>
              <c:numCache>
                <c:formatCode>General</c:formatCode>
                <c:ptCount val="4"/>
                <c:pt idx="0">
                  <c:v>10.8</c:v>
                </c:pt>
                <c:pt idx="1">
                  <c:v>87.2</c:v>
                </c:pt>
                <c:pt idx="2">
                  <c:v>45.9</c:v>
                </c:pt>
                <c:pt idx="3">
                  <c:v>29.1</c:v>
                </c:pt>
              </c:numCache>
            </c:numRef>
          </c:val>
          <c:extLst>
            <c:ext xmlns:c16="http://schemas.microsoft.com/office/drawing/2014/chart" uri="{C3380CC4-5D6E-409C-BE32-E72D297353CC}">
              <c16:uniqueId val="{00000000-F210-4780-A720-134ABEB08493}"/>
            </c:ext>
          </c:extLst>
        </c:ser>
        <c:ser>
          <c:idx val="1"/>
          <c:order val="1"/>
          <c:tx>
            <c:strRef>
              <c:f>Sheet1!$B$3</c:f>
              <c:strCache>
                <c:ptCount val="1"/>
                <c:pt idx="0">
                  <c:v>Referred-MH</c:v>
                </c:pt>
              </c:strCache>
            </c:strRef>
          </c:tx>
          <c:spPr>
            <a:solidFill>
              <a:schemeClr val="accent2"/>
            </a:solidFill>
            <a:ln>
              <a:noFill/>
            </a:ln>
            <a:effectLst/>
          </c:spPr>
          <c:invertIfNegative val="0"/>
          <c:cat>
            <c:strRef>
              <c:f>Sheet1!$C$1:$F$1</c:f>
              <c:strCache>
                <c:ptCount val="4"/>
                <c:pt idx="0">
                  <c:v>Low Utilization
n=54 (7%)</c:v>
                </c:pt>
                <c:pt idx="1">
                  <c:v>High Utilization 
n=153 (19%)</c:v>
                </c:pt>
                <c:pt idx="2">
                  <c:v>SUD Focused 
n=157 (20%)</c:v>
                </c:pt>
                <c:pt idx="3">
                  <c:v>Low Needs/High Provision
 n=115 (15%)</c:v>
                </c:pt>
              </c:strCache>
            </c:strRef>
          </c:cat>
          <c:val>
            <c:numRef>
              <c:f>Sheet1!$C$3:$F$3</c:f>
              <c:numCache>
                <c:formatCode>General</c:formatCode>
                <c:ptCount val="4"/>
                <c:pt idx="0">
                  <c:v>6.4</c:v>
                </c:pt>
                <c:pt idx="1">
                  <c:v>90.7</c:v>
                </c:pt>
                <c:pt idx="2">
                  <c:v>31.5</c:v>
                </c:pt>
                <c:pt idx="3">
                  <c:v>95</c:v>
                </c:pt>
              </c:numCache>
            </c:numRef>
          </c:val>
          <c:extLst>
            <c:ext xmlns:c16="http://schemas.microsoft.com/office/drawing/2014/chart" uri="{C3380CC4-5D6E-409C-BE32-E72D297353CC}">
              <c16:uniqueId val="{00000001-F210-4780-A720-134ABEB08493}"/>
            </c:ext>
          </c:extLst>
        </c:ser>
        <c:ser>
          <c:idx val="2"/>
          <c:order val="2"/>
          <c:tx>
            <c:strRef>
              <c:f>Sheet1!$B$4</c:f>
              <c:strCache>
                <c:ptCount val="1"/>
                <c:pt idx="0">
                  <c:v>Entered Treatment-MH</c:v>
                </c:pt>
              </c:strCache>
            </c:strRef>
          </c:tx>
          <c:spPr>
            <a:solidFill>
              <a:schemeClr val="accent3"/>
            </a:solidFill>
            <a:ln>
              <a:noFill/>
            </a:ln>
            <a:effectLst/>
          </c:spPr>
          <c:invertIfNegative val="0"/>
          <c:cat>
            <c:strRef>
              <c:f>Sheet1!$C$1:$F$1</c:f>
              <c:strCache>
                <c:ptCount val="4"/>
                <c:pt idx="0">
                  <c:v>Low Utilization
n=54 (7%)</c:v>
                </c:pt>
                <c:pt idx="1">
                  <c:v>High Utilization 
n=153 (19%)</c:v>
                </c:pt>
                <c:pt idx="2">
                  <c:v>SUD Focused 
n=157 (20%)</c:v>
                </c:pt>
                <c:pt idx="3">
                  <c:v>Low Needs/High Provision
 n=115 (15%)</c:v>
                </c:pt>
              </c:strCache>
            </c:strRef>
          </c:cat>
          <c:val>
            <c:numRef>
              <c:f>Sheet1!$C$4:$F$4</c:f>
              <c:numCache>
                <c:formatCode>General</c:formatCode>
                <c:ptCount val="4"/>
                <c:pt idx="0">
                  <c:v>12.1</c:v>
                </c:pt>
                <c:pt idx="1">
                  <c:v>68.5</c:v>
                </c:pt>
                <c:pt idx="2">
                  <c:v>38</c:v>
                </c:pt>
                <c:pt idx="3">
                  <c:v>64.2</c:v>
                </c:pt>
              </c:numCache>
            </c:numRef>
          </c:val>
          <c:extLst>
            <c:ext xmlns:c16="http://schemas.microsoft.com/office/drawing/2014/chart" uri="{C3380CC4-5D6E-409C-BE32-E72D297353CC}">
              <c16:uniqueId val="{00000002-F210-4780-A720-134ABEB08493}"/>
            </c:ext>
          </c:extLst>
        </c:ser>
        <c:ser>
          <c:idx val="3"/>
          <c:order val="3"/>
          <c:tx>
            <c:strRef>
              <c:f>Sheet1!$B$5</c:f>
              <c:strCache>
                <c:ptCount val="1"/>
                <c:pt idx="0">
                  <c:v>Screened Positive-SUD</c:v>
                </c:pt>
              </c:strCache>
            </c:strRef>
          </c:tx>
          <c:spPr>
            <a:solidFill>
              <a:schemeClr val="accent4"/>
            </a:solidFill>
            <a:ln>
              <a:noFill/>
            </a:ln>
            <a:effectLst/>
          </c:spPr>
          <c:invertIfNegative val="0"/>
          <c:cat>
            <c:strRef>
              <c:f>Sheet1!$C$1:$F$1</c:f>
              <c:strCache>
                <c:ptCount val="4"/>
                <c:pt idx="0">
                  <c:v>Low Utilization
n=54 (7%)</c:v>
                </c:pt>
                <c:pt idx="1">
                  <c:v>High Utilization 
n=153 (19%)</c:v>
                </c:pt>
                <c:pt idx="2">
                  <c:v>SUD Focused 
n=157 (20%)</c:v>
                </c:pt>
                <c:pt idx="3">
                  <c:v>Low Needs/High Provision
 n=115 (15%)</c:v>
                </c:pt>
              </c:strCache>
            </c:strRef>
          </c:cat>
          <c:val>
            <c:numRef>
              <c:f>Sheet1!$C$5:$F$5</c:f>
              <c:numCache>
                <c:formatCode>General</c:formatCode>
                <c:ptCount val="4"/>
                <c:pt idx="0">
                  <c:v>17.8</c:v>
                </c:pt>
                <c:pt idx="1">
                  <c:v>77.3</c:v>
                </c:pt>
                <c:pt idx="2">
                  <c:v>68.5</c:v>
                </c:pt>
                <c:pt idx="3">
                  <c:v>57.8</c:v>
                </c:pt>
              </c:numCache>
            </c:numRef>
          </c:val>
          <c:extLst>
            <c:ext xmlns:c16="http://schemas.microsoft.com/office/drawing/2014/chart" uri="{C3380CC4-5D6E-409C-BE32-E72D297353CC}">
              <c16:uniqueId val="{00000003-F210-4780-A720-134ABEB08493}"/>
            </c:ext>
          </c:extLst>
        </c:ser>
        <c:ser>
          <c:idx val="4"/>
          <c:order val="4"/>
          <c:tx>
            <c:strRef>
              <c:f>Sheet1!$B$6</c:f>
              <c:strCache>
                <c:ptCount val="1"/>
                <c:pt idx="0">
                  <c:v>Referred-SUD</c:v>
                </c:pt>
              </c:strCache>
            </c:strRef>
          </c:tx>
          <c:spPr>
            <a:solidFill>
              <a:schemeClr val="accent5"/>
            </a:solidFill>
            <a:ln>
              <a:noFill/>
            </a:ln>
            <a:effectLst/>
          </c:spPr>
          <c:invertIfNegative val="0"/>
          <c:cat>
            <c:strRef>
              <c:f>Sheet1!$C$1:$F$1</c:f>
              <c:strCache>
                <c:ptCount val="4"/>
                <c:pt idx="0">
                  <c:v>Low Utilization
n=54 (7%)</c:v>
                </c:pt>
                <c:pt idx="1">
                  <c:v>High Utilization 
n=153 (19%)</c:v>
                </c:pt>
                <c:pt idx="2">
                  <c:v>SUD Focused 
n=157 (20%)</c:v>
                </c:pt>
                <c:pt idx="3">
                  <c:v>Low Needs/High Provision
 n=115 (15%)</c:v>
                </c:pt>
              </c:strCache>
            </c:strRef>
          </c:cat>
          <c:val>
            <c:numRef>
              <c:f>Sheet1!$C$6:$F$6</c:f>
              <c:numCache>
                <c:formatCode>General</c:formatCode>
                <c:ptCount val="4"/>
                <c:pt idx="0">
                  <c:v>11.2</c:v>
                </c:pt>
                <c:pt idx="1">
                  <c:v>77.900000000000006</c:v>
                </c:pt>
                <c:pt idx="2">
                  <c:v>62.1</c:v>
                </c:pt>
                <c:pt idx="3">
                  <c:v>78.3</c:v>
                </c:pt>
              </c:numCache>
            </c:numRef>
          </c:val>
          <c:extLst>
            <c:ext xmlns:c16="http://schemas.microsoft.com/office/drawing/2014/chart" uri="{C3380CC4-5D6E-409C-BE32-E72D297353CC}">
              <c16:uniqueId val="{00000004-F210-4780-A720-134ABEB08493}"/>
            </c:ext>
          </c:extLst>
        </c:ser>
        <c:ser>
          <c:idx val="5"/>
          <c:order val="5"/>
          <c:tx>
            <c:strRef>
              <c:f>Sheet1!$B$7</c:f>
              <c:strCache>
                <c:ptCount val="1"/>
                <c:pt idx="0">
                  <c:v>Entered Treatment-SUD</c:v>
                </c:pt>
              </c:strCache>
            </c:strRef>
          </c:tx>
          <c:spPr>
            <a:solidFill>
              <a:schemeClr val="accent6"/>
            </a:solidFill>
            <a:ln>
              <a:noFill/>
            </a:ln>
            <a:effectLst/>
          </c:spPr>
          <c:invertIfNegative val="0"/>
          <c:cat>
            <c:strRef>
              <c:f>Sheet1!$C$1:$F$1</c:f>
              <c:strCache>
                <c:ptCount val="4"/>
                <c:pt idx="0">
                  <c:v>Low Utilization
n=54 (7%)</c:v>
                </c:pt>
                <c:pt idx="1">
                  <c:v>High Utilization 
n=153 (19%)</c:v>
                </c:pt>
                <c:pt idx="2">
                  <c:v>SUD Focused 
n=157 (20%)</c:v>
                </c:pt>
                <c:pt idx="3">
                  <c:v>Low Needs/High Provision
 n=115 (15%)</c:v>
                </c:pt>
              </c:strCache>
            </c:strRef>
          </c:cat>
          <c:val>
            <c:numRef>
              <c:f>Sheet1!$C$7:$F$7</c:f>
              <c:numCache>
                <c:formatCode>General</c:formatCode>
                <c:ptCount val="4"/>
                <c:pt idx="0">
                  <c:v>11</c:v>
                </c:pt>
                <c:pt idx="1">
                  <c:v>70</c:v>
                </c:pt>
                <c:pt idx="2">
                  <c:v>71.5</c:v>
                </c:pt>
                <c:pt idx="3">
                  <c:v>66.8</c:v>
                </c:pt>
              </c:numCache>
            </c:numRef>
          </c:val>
          <c:extLst>
            <c:ext xmlns:c16="http://schemas.microsoft.com/office/drawing/2014/chart" uri="{C3380CC4-5D6E-409C-BE32-E72D297353CC}">
              <c16:uniqueId val="{00000005-F210-4780-A720-134ABEB08493}"/>
            </c:ext>
          </c:extLst>
        </c:ser>
        <c:dLbls>
          <c:showLegendKey val="0"/>
          <c:showVal val="0"/>
          <c:showCatName val="0"/>
          <c:showSerName val="0"/>
          <c:showPercent val="0"/>
          <c:showBubbleSize val="0"/>
        </c:dLbls>
        <c:gapWidth val="219"/>
        <c:axId val="703680992"/>
        <c:axId val="703684272"/>
      </c:barChart>
      <c:catAx>
        <c:axId val="7036809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solidFill>
                      <a:sysClr val="windowText" lastClr="000000"/>
                    </a:solidFill>
                    <a:latin typeface="Garamond" panose="02020404030301010803" pitchFamily="18" charset="0"/>
                  </a:rPr>
                  <a:t>Classes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03684272"/>
        <c:crosses val="autoZero"/>
        <c:auto val="1"/>
        <c:lblAlgn val="ctr"/>
        <c:lblOffset val="100"/>
        <c:noMultiLvlLbl val="0"/>
      </c:catAx>
      <c:valAx>
        <c:axId val="70368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036809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10-05T11:49:25.774" idx="2">
    <p:pos x="6718" y="3150"/>
    <p:text>Do we want to include a completion report for the baseline survey?</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CF9269-60FA-4975-8737-236804E122A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3FE1FB45-DD40-43AE-BBD9-E057CA8A5541}">
      <dgm:prSet phldrT="[Text]" custT="1"/>
      <dgm:spPr/>
      <dgm:t>
        <a:bodyPr vert="vert"/>
        <a:lstStyle/>
        <a:p>
          <a:r>
            <a:rPr lang="en-US" sz="1800" dirty="0">
              <a:solidFill>
                <a:schemeClr val="bg1"/>
              </a:solidFill>
              <a:latin typeface="Garamond" panose="02020404030301010803" pitchFamily="18" charset="0"/>
            </a:rPr>
            <a:t># Clients served with EBPP</a:t>
          </a:r>
        </a:p>
        <a:p>
          <a:endParaRPr lang="en-US" sz="1800" dirty="0">
            <a:solidFill>
              <a:schemeClr val="bg1"/>
            </a:solidFill>
            <a:latin typeface="Garamond" panose="02020404030301010803" pitchFamily="18" charset="0"/>
          </a:endParaRPr>
        </a:p>
        <a:p>
          <a:endParaRPr lang="en-US" sz="1800" dirty="0">
            <a:solidFill>
              <a:schemeClr val="bg1"/>
            </a:solidFill>
            <a:latin typeface="Garamond" panose="02020404030301010803" pitchFamily="18" charset="0"/>
          </a:endParaRPr>
        </a:p>
        <a:p>
          <a:r>
            <a:rPr lang="en-US" sz="1800" dirty="0">
              <a:solidFill>
                <a:schemeClr val="bg1"/>
              </a:solidFill>
              <a:latin typeface="Garamond" panose="02020404030301010803" pitchFamily="18" charset="0"/>
            </a:rPr>
            <a:t># EBPP available</a:t>
          </a:r>
        </a:p>
        <a:p>
          <a:endParaRPr lang="en-US" sz="1800" dirty="0">
            <a:solidFill>
              <a:schemeClr val="bg1"/>
            </a:solidFill>
            <a:latin typeface="Garamond" panose="02020404030301010803" pitchFamily="18" charset="0"/>
          </a:endParaRPr>
        </a:p>
        <a:p>
          <a:endParaRPr lang="en-US" sz="1800" dirty="0">
            <a:solidFill>
              <a:schemeClr val="bg1"/>
            </a:solidFill>
            <a:latin typeface="Garamond" panose="02020404030301010803" pitchFamily="18" charset="0"/>
          </a:endParaRPr>
        </a:p>
        <a:p>
          <a:r>
            <a:rPr lang="en-US" sz="1800" dirty="0">
              <a:solidFill>
                <a:schemeClr val="bg1"/>
              </a:solidFill>
              <a:latin typeface="Garamond" panose="02020404030301010803" pitchFamily="18" charset="0"/>
            </a:rPr>
            <a:t>$ spent on EBPP</a:t>
          </a:r>
        </a:p>
      </dgm:t>
    </dgm:pt>
    <dgm:pt modelId="{6490A975-73E0-4FE2-8C14-26D882745C8C}" type="parTrans" cxnId="{6DCA38A4-4EEB-4E8F-8BB9-94F464486FC2}">
      <dgm:prSet/>
      <dgm:spPr/>
      <dgm:t>
        <a:bodyPr/>
        <a:lstStyle/>
        <a:p>
          <a:endParaRPr lang="en-US"/>
        </a:p>
      </dgm:t>
    </dgm:pt>
    <dgm:pt modelId="{327A8F9E-7049-4202-AFE0-518CEA4C2FE6}" type="sibTrans" cxnId="{6DCA38A4-4EEB-4E8F-8BB9-94F464486FC2}">
      <dgm:prSet/>
      <dgm:spPr/>
      <dgm:t>
        <a:bodyPr/>
        <a:lstStyle/>
        <a:p>
          <a:endParaRPr lang="en-US"/>
        </a:p>
      </dgm:t>
    </dgm:pt>
    <dgm:pt modelId="{9A9B19DB-661B-4D85-BE5C-A89E322D7FD6}">
      <dgm:prSet phldrT="[Text]" custT="1"/>
      <dgm:spPr/>
      <dgm:t>
        <a:bodyPr/>
        <a:lstStyle/>
        <a:p>
          <a:r>
            <a:rPr lang="en-US" sz="1700" dirty="0">
              <a:solidFill>
                <a:schemeClr val="bg1"/>
              </a:solidFill>
              <a:latin typeface="Garamond" panose="02020404030301010803" pitchFamily="18" charset="0"/>
            </a:rPr>
            <a:t>Use/functioning of interagency teams</a:t>
          </a:r>
        </a:p>
      </dgm:t>
    </dgm:pt>
    <dgm:pt modelId="{BFC8F2A0-483B-4228-B260-29F8EE6DDA3E}" type="parTrans" cxnId="{B87A989B-3DF5-41BF-B016-5782372E08B9}">
      <dgm:prSet/>
      <dgm:spPr>
        <a:ln>
          <a:solidFill>
            <a:schemeClr val="accent1">
              <a:shade val="60000"/>
              <a:hueOff val="0"/>
              <a:satOff val="0"/>
              <a:lumOff val="0"/>
              <a:alpha val="0"/>
            </a:schemeClr>
          </a:solidFill>
        </a:ln>
      </dgm:spPr>
      <dgm:t>
        <a:bodyPr/>
        <a:lstStyle/>
        <a:p>
          <a:endParaRPr lang="en-US"/>
        </a:p>
      </dgm:t>
    </dgm:pt>
    <dgm:pt modelId="{3B6ADD25-BAAD-435D-957F-1B38B9AEE3B4}" type="sibTrans" cxnId="{B87A989B-3DF5-41BF-B016-5782372E08B9}">
      <dgm:prSet/>
      <dgm:spPr/>
      <dgm:t>
        <a:bodyPr/>
        <a:lstStyle/>
        <a:p>
          <a:endParaRPr lang="en-US"/>
        </a:p>
      </dgm:t>
    </dgm:pt>
    <dgm:pt modelId="{3DDE5BD5-E431-4521-BB10-5969C11436C4}">
      <dgm:prSet phldrT="[Text]" custT="1"/>
      <dgm:spPr/>
      <dgm:t>
        <a:bodyPr/>
        <a:lstStyle/>
        <a:p>
          <a:r>
            <a:rPr lang="en-US" sz="1300" dirty="0">
              <a:solidFill>
                <a:schemeClr val="bg1"/>
              </a:solidFill>
              <a:latin typeface="Garamond" panose="02020404030301010803" pitchFamily="18" charset="0"/>
            </a:rPr>
            <a:t>Analyze existing community and jail services and make a plan for addressing gaps</a:t>
          </a:r>
        </a:p>
      </dgm:t>
    </dgm:pt>
    <dgm:pt modelId="{1866D4B7-CB7D-463C-AC60-117DD0CEB96E}" type="parTrans" cxnId="{A9770F0D-4409-43E7-956F-5DD2726C0273}">
      <dgm:prSet/>
      <dgm:spPr>
        <a:ln>
          <a:solidFill>
            <a:schemeClr val="accent1">
              <a:shade val="80000"/>
              <a:hueOff val="0"/>
              <a:satOff val="0"/>
              <a:lumOff val="0"/>
              <a:alpha val="0"/>
            </a:schemeClr>
          </a:solidFill>
        </a:ln>
      </dgm:spPr>
      <dgm:t>
        <a:bodyPr/>
        <a:lstStyle/>
        <a:p>
          <a:endParaRPr lang="en-US"/>
        </a:p>
      </dgm:t>
    </dgm:pt>
    <dgm:pt modelId="{ADDF3605-C69C-46F7-9640-AEA5E93DE9A4}" type="sibTrans" cxnId="{A9770F0D-4409-43E7-956F-5DD2726C0273}">
      <dgm:prSet/>
      <dgm:spPr/>
      <dgm:t>
        <a:bodyPr/>
        <a:lstStyle/>
        <a:p>
          <a:endParaRPr lang="en-US"/>
        </a:p>
      </dgm:t>
    </dgm:pt>
    <dgm:pt modelId="{4676E79C-3B66-44B6-BE79-C6133423A93A}">
      <dgm:prSet phldrT="[Text]" custT="1"/>
      <dgm:spPr/>
      <dgm:t>
        <a:bodyPr/>
        <a:lstStyle/>
        <a:p>
          <a:r>
            <a:rPr lang="en-US" sz="1700" dirty="0">
              <a:solidFill>
                <a:schemeClr val="bg1"/>
              </a:solidFill>
              <a:latin typeface="Garamond" panose="02020404030301010803" pitchFamily="18" charset="0"/>
            </a:rPr>
            <a:t>Use of/capacity for performance monitoring</a:t>
          </a:r>
        </a:p>
      </dgm:t>
    </dgm:pt>
    <dgm:pt modelId="{F9761A64-8EB2-463B-A593-F9B42119BDEB}" type="parTrans" cxnId="{CAE29F32-ECE5-471E-AD09-DCD4A3C292A5}">
      <dgm:prSet/>
      <dgm:spPr>
        <a:ln>
          <a:solidFill>
            <a:schemeClr val="accent1">
              <a:shade val="60000"/>
              <a:hueOff val="0"/>
              <a:satOff val="0"/>
              <a:lumOff val="0"/>
              <a:alpha val="0"/>
            </a:schemeClr>
          </a:solidFill>
        </a:ln>
      </dgm:spPr>
      <dgm:t>
        <a:bodyPr/>
        <a:lstStyle/>
        <a:p>
          <a:endParaRPr lang="en-US"/>
        </a:p>
      </dgm:t>
    </dgm:pt>
    <dgm:pt modelId="{55F6E987-9AE2-432C-ABE5-25AF670038F4}" type="sibTrans" cxnId="{CAE29F32-ECE5-471E-AD09-DCD4A3C292A5}">
      <dgm:prSet/>
      <dgm:spPr/>
      <dgm:t>
        <a:bodyPr/>
        <a:lstStyle/>
        <a:p>
          <a:endParaRPr lang="en-US"/>
        </a:p>
      </dgm:t>
    </dgm:pt>
    <dgm:pt modelId="{DA269617-C7FA-48AE-81F1-A6C5C30982BD}">
      <dgm:prSet phldrT="[Text]" custT="1"/>
      <dgm:spPr/>
      <dgm:t>
        <a:bodyPr/>
        <a:lstStyle/>
        <a:p>
          <a:r>
            <a:rPr lang="en-US" sz="1300" dirty="0">
              <a:solidFill>
                <a:schemeClr val="bg1"/>
              </a:solidFill>
              <a:latin typeface="Garamond" panose="02020404030301010803" pitchFamily="18" charset="0"/>
            </a:rPr>
            <a:t>Implement the plan and prioritize funds</a:t>
          </a:r>
        </a:p>
      </dgm:t>
    </dgm:pt>
    <dgm:pt modelId="{22B2DE93-8645-4739-AF7D-9ED09ADB3ADB}" type="parTrans" cxnId="{7CD0C957-3639-49BD-9A3B-FD9400D167AC}">
      <dgm:prSet/>
      <dgm:spPr>
        <a:ln>
          <a:solidFill>
            <a:schemeClr val="accent1">
              <a:shade val="80000"/>
              <a:hueOff val="0"/>
              <a:satOff val="0"/>
              <a:lumOff val="0"/>
              <a:alpha val="0"/>
            </a:schemeClr>
          </a:solidFill>
        </a:ln>
      </dgm:spPr>
      <dgm:t>
        <a:bodyPr/>
        <a:lstStyle/>
        <a:p>
          <a:endParaRPr lang="en-US"/>
        </a:p>
      </dgm:t>
    </dgm:pt>
    <dgm:pt modelId="{C27D2410-890F-439C-A977-B2E035B139E1}" type="sibTrans" cxnId="{7CD0C957-3639-49BD-9A3B-FD9400D167AC}">
      <dgm:prSet/>
      <dgm:spPr/>
      <dgm:t>
        <a:bodyPr/>
        <a:lstStyle/>
        <a:p>
          <a:endParaRPr lang="en-US"/>
        </a:p>
      </dgm:t>
    </dgm:pt>
    <dgm:pt modelId="{D4574BDF-BEE4-4365-97D3-85E820607EB3}">
      <dgm:prSet phldrT="[Text]" custT="1"/>
      <dgm:spPr/>
      <dgm:t>
        <a:bodyPr/>
        <a:lstStyle/>
        <a:p>
          <a:r>
            <a:rPr lang="en-US" sz="1250" dirty="0">
              <a:solidFill>
                <a:schemeClr val="bg1"/>
              </a:solidFill>
              <a:latin typeface="Garamond" panose="02020404030301010803" pitchFamily="18" charset="0"/>
            </a:rPr>
            <a:t>Identify MH screening tool; develop capacity to use screening tool and track 4 specific indicators on an ongoing basis</a:t>
          </a:r>
        </a:p>
      </dgm:t>
    </dgm:pt>
    <dgm:pt modelId="{00D59667-669F-41E4-9D5B-4E0215ABD869}" type="parTrans" cxnId="{588F3EC9-5ADA-45E1-B6CF-E37A430BBD6D}">
      <dgm:prSet/>
      <dgm:spPr>
        <a:ln>
          <a:solidFill>
            <a:schemeClr val="accent1">
              <a:shade val="80000"/>
              <a:hueOff val="0"/>
              <a:satOff val="0"/>
              <a:lumOff val="0"/>
              <a:alpha val="0"/>
            </a:schemeClr>
          </a:solidFill>
        </a:ln>
      </dgm:spPr>
      <dgm:t>
        <a:bodyPr/>
        <a:lstStyle/>
        <a:p>
          <a:endParaRPr lang="en-US"/>
        </a:p>
      </dgm:t>
    </dgm:pt>
    <dgm:pt modelId="{B120E74A-6F55-45BD-828A-899772CCEC11}" type="sibTrans" cxnId="{588F3EC9-5ADA-45E1-B6CF-E37A430BBD6D}">
      <dgm:prSet/>
      <dgm:spPr/>
      <dgm:t>
        <a:bodyPr/>
        <a:lstStyle/>
        <a:p>
          <a:endParaRPr lang="en-US"/>
        </a:p>
      </dgm:t>
    </dgm:pt>
    <dgm:pt modelId="{DF54EB9D-6DA4-408E-ACFD-98A8399B850E}">
      <dgm:prSet phldrT="[Text]" custT="1"/>
      <dgm:spPr/>
      <dgm:t>
        <a:bodyPr/>
        <a:lstStyle/>
        <a:p>
          <a:r>
            <a:rPr lang="en-US" sz="1300" dirty="0">
              <a:solidFill>
                <a:schemeClr val="bg1"/>
              </a:solidFill>
              <a:latin typeface="Garamond" panose="02020404030301010803" pitchFamily="18" charset="0"/>
            </a:rPr>
            <a:t>Collect baseline data using the screening tool</a:t>
          </a:r>
        </a:p>
      </dgm:t>
    </dgm:pt>
    <dgm:pt modelId="{541B7749-0002-47BB-9E7F-F9AE85B59EB7}" type="parTrans" cxnId="{832496E1-558B-468D-B6A5-729D5707FCD7}">
      <dgm:prSet/>
      <dgm:spPr>
        <a:ln>
          <a:solidFill>
            <a:schemeClr val="accent1">
              <a:shade val="80000"/>
              <a:hueOff val="0"/>
              <a:satOff val="0"/>
              <a:lumOff val="0"/>
              <a:alpha val="0"/>
            </a:schemeClr>
          </a:solidFill>
        </a:ln>
      </dgm:spPr>
      <dgm:t>
        <a:bodyPr/>
        <a:lstStyle/>
        <a:p>
          <a:endParaRPr lang="en-US"/>
        </a:p>
      </dgm:t>
    </dgm:pt>
    <dgm:pt modelId="{ED972636-0265-4969-8185-9F16B608CE59}" type="sibTrans" cxnId="{832496E1-558B-468D-B6A5-729D5707FCD7}">
      <dgm:prSet/>
      <dgm:spPr/>
      <dgm:t>
        <a:bodyPr/>
        <a:lstStyle/>
        <a:p>
          <a:endParaRPr lang="en-US"/>
        </a:p>
      </dgm:t>
    </dgm:pt>
    <dgm:pt modelId="{18134662-E043-43AD-8876-3EE9752403C6}">
      <dgm:prSet phldrT="[Text]" custT="1"/>
      <dgm:spPr/>
      <dgm:t>
        <a:bodyPr/>
        <a:lstStyle/>
        <a:p>
          <a:r>
            <a:rPr lang="en-US" sz="1250" dirty="0">
              <a:solidFill>
                <a:schemeClr val="bg1"/>
              </a:solidFill>
              <a:latin typeface="Garamond" panose="02020404030301010803" pitchFamily="18" charset="0"/>
            </a:rPr>
            <a:t>Track implementation progress on an ongoing basis using the screening took and the 4 indicators</a:t>
          </a:r>
        </a:p>
      </dgm:t>
    </dgm:pt>
    <dgm:pt modelId="{D3DFEC3C-2678-45CC-9B08-0065E7CCB9BB}" type="parTrans" cxnId="{F91F8C0B-CF50-4B38-AB44-77D25C1F2E44}">
      <dgm:prSet/>
      <dgm:spPr>
        <a:ln>
          <a:solidFill>
            <a:schemeClr val="accent1">
              <a:shade val="80000"/>
              <a:hueOff val="0"/>
              <a:satOff val="0"/>
              <a:lumOff val="0"/>
              <a:alpha val="0"/>
            </a:schemeClr>
          </a:solidFill>
        </a:ln>
      </dgm:spPr>
      <dgm:t>
        <a:bodyPr/>
        <a:lstStyle/>
        <a:p>
          <a:endParaRPr lang="en-US"/>
        </a:p>
      </dgm:t>
    </dgm:pt>
    <dgm:pt modelId="{F414C0FB-1E27-48A8-B2B8-21FD79D620EE}" type="sibTrans" cxnId="{F91F8C0B-CF50-4B38-AB44-77D25C1F2E44}">
      <dgm:prSet/>
      <dgm:spPr/>
      <dgm:t>
        <a:bodyPr/>
        <a:lstStyle/>
        <a:p>
          <a:endParaRPr lang="en-US"/>
        </a:p>
      </dgm:t>
    </dgm:pt>
    <dgm:pt modelId="{A192A528-E713-4152-A6A4-B8F798249AD8}">
      <dgm:prSet phldrT="[Text]" custT="1"/>
      <dgm:spPr/>
      <dgm:t>
        <a:bodyPr/>
        <a:lstStyle/>
        <a:p>
          <a:r>
            <a:rPr lang="en-US" sz="1700" dirty="0">
              <a:solidFill>
                <a:schemeClr val="bg1"/>
              </a:solidFill>
              <a:latin typeface="Garamond" panose="02020404030301010803" pitchFamily="18" charset="0"/>
            </a:rPr>
            <a:t>Common goals/mission across agencies and System integration</a:t>
          </a:r>
        </a:p>
      </dgm:t>
    </dgm:pt>
    <dgm:pt modelId="{B07D9609-4186-4C45-A8A5-9F2EBFAE9FFA}" type="sibTrans" cxnId="{D6718C63-5401-4707-8AAD-43578D6E91D3}">
      <dgm:prSet/>
      <dgm:spPr/>
      <dgm:t>
        <a:bodyPr/>
        <a:lstStyle/>
        <a:p>
          <a:endParaRPr lang="en-US"/>
        </a:p>
      </dgm:t>
    </dgm:pt>
    <dgm:pt modelId="{054FF9BB-B1FC-4376-9DAA-A0F564AAA89A}" type="parTrans" cxnId="{D6718C63-5401-4707-8AAD-43578D6E91D3}">
      <dgm:prSet/>
      <dgm:spPr>
        <a:ln>
          <a:solidFill>
            <a:schemeClr val="accent1">
              <a:shade val="60000"/>
              <a:hueOff val="0"/>
              <a:satOff val="0"/>
              <a:lumOff val="0"/>
              <a:alpha val="0"/>
            </a:schemeClr>
          </a:solidFill>
        </a:ln>
      </dgm:spPr>
      <dgm:t>
        <a:bodyPr/>
        <a:lstStyle/>
        <a:p>
          <a:endParaRPr lang="en-US"/>
        </a:p>
      </dgm:t>
    </dgm:pt>
    <dgm:pt modelId="{561E3EC2-BB46-4833-B493-E1E53643C0D1}">
      <dgm:prSet phldrT="[Text]" custT="1"/>
      <dgm:spPr/>
      <dgm:t>
        <a:bodyPr/>
        <a:lstStyle/>
        <a:p>
          <a:r>
            <a:rPr lang="en-US" sz="1300" dirty="0">
              <a:solidFill>
                <a:schemeClr val="bg1"/>
              </a:solidFill>
              <a:latin typeface="Garamond" panose="02020404030301010803" pitchFamily="18" charset="0"/>
            </a:rPr>
            <a:t>Convene policy team</a:t>
          </a:r>
        </a:p>
      </dgm:t>
    </dgm:pt>
    <dgm:pt modelId="{D0488235-3EC3-478D-84E1-44E82D67F1B8}" type="parTrans" cxnId="{4BAE356D-4128-4716-BC92-E2FF93DC8370}">
      <dgm:prSet/>
      <dgm:spPr>
        <a:ln>
          <a:solidFill>
            <a:schemeClr val="accent1">
              <a:shade val="80000"/>
              <a:hueOff val="0"/>
              <a:satOff val="0"/>
              <a:lumOff val="0"/>
              <a:alpha val="0"/>
            </a:schemeClr>
          </a:solidFill>
        </a:ln>
      </dgm:spPr>
      <dgm:t>
        <a:bodyPr/>
        <a:lstStyle/>
        <a:p>
          <a:endParaRPr lang="en-US"/>
        </a:p>
      </dgm:t>
    </dgm:pt>
    <dgm:pt modelId="{5879B47B-B20F-428F-9634-C52D2B708322}" type="sibTrans" cxnId="{4BAE356D-4128-4716-BC92-E2FF93DC8370}">
      <dgm:prSet/>
      <dgm:spPr/>
      <dgm:t>
        <a:bodyPr/>
        <a:lstStyle/>
        <a:p>
          <a:endParaRPr lang="en-US"/>
        </a:p>
      </dgm:t>
    </dgm:pt>
    <dgm:pt modelId="{94933ABD-AB30-427D-9CE9-A165D7E0B705}" type="pres">
      <dgm:prSet presAssocID="{73CF9269-60FA-4975-8737-236804E122A8}" presName="Name0" presStyleCnt="0">
        <dgm:presLayoutVars>
          <dgm:chPref val="1"/>
          <dgm:dir val="rev"/>
          <dgm:animOne val="branch"/>
          <dgm:animLvl val="lvl"/>
          <dgm:resizeHandles val="exact"/>
        </dgm:presLayoutVars>
      </dgm:prSet>
      <dgm:spPr/>
    </dgm:pt>
    <dgm:pt modelId="{DFC60F21-0DCF-40ED-9D91-2EE386A6F7F4}" type="pres">
      <dgm:prSet presAssocID="{3FE1FB45-DD40-43AE-BBD9-E057CA8A5541}" presName="root1" presStyleCnt="0"/>
      <dgm:spPr/>
    </dgm:pt>
    <dgm:pt modelId="{7B85CF54-53E4-4FAA-A23A-44924ADC1541}" type="pres">
      <dgm:prSet presAssocID="{3FE1FB45-DD40-43AE-BBD9-E057CA8A5541}" presName="LevelOneTextNode" presStyleLbl="node0" presStyleIdx="0" presStyleCnt="1" custAng="10800000" custScaleX="255423" custScaleY="137154" custLinFactNeighborX="40385" custLinFactNeighborY="-84">
        <dgm:presLayoutVars>
          <dgm:chPref val="3"/>
        </dgm:presLayoutVars>
      </dgm:prSet>
      <dgm:spPr/>
    </dgm:pt>
    <dgm:pt modelId="{5C6A3AF4-13A5-4DD9-BA8A-71BBEA60E3A0}" type="pres">
      <dgm:prSet presAssocID="{3FE1FB45-DD40-43AE-BBD9-E057CA8A5541}" presName="level2hierChild" presStyleCnt="0"/>
      <dgm:spPr/>
    </dgm:pt>
    <dgm:pt modelId="{39CC98E0-7F5D-450A-A890-160DB73C9990}" type="pres">
      <dgm:prSet presAssocID="{BFC8F2A0-483B-4228-B260-29F8EE6DDA3E}" presName="conn2-1" presStyleLbl="parChTrans1D2" presStyleIdx="0" presStyleCnt="3"/>
      <dgm:spPr/>
    </dgm:pt>
    <dgm:pt modelId="{8CD3ED7E-3FFE-497C-8175-871C0E71E586}" type="pres">
      <dgm:prSet presAssocID="{BFC8F2A0-483B-4228-B260-29F8EE6DDA3E}" presName="connTx" presStyleLbl="parChTrans1D2" presStyleIdx="0" presStyleCnt="3"/>
      <dgm:spPr/>
    </dgm:pt>
    <dgm:pt modelId="{4D5E1E9E-5DD7-458B-A942-C753C8206C3F}" type="pres">
      <dgm:prSet presAssocID="{9A9B19DB-661B-4D85-BE5C-A89E322D7FD6}" presName="root2" presStyleCnt="0"/>
      <dgm:spPr/>
    </dgm:pt>
    <dgm:pt modelId="{0F4D250A-BF5F-4F88-BFAB-6A094E5C37A2}" type="pres">
      <dgm:prSet presAssocID="{9A9B19DB-661B-4D85-BE5C-A89E322D7FD6}" presName="LevelTwoTextNode" presStyleLbl="node2" presStyleIdx="0" presStyleCnt="3">
        <dgm:presLayoutVars>
          <dgm:chPref val="3"/>
        </dgm:presLayoutVars>
      </dgm:prSet>
      <dgm:spPr/>
    </dgm:pt>
    <dgm:pt modelId="{0DF75465-154F-4A69-9173-0829BDAD1513}" type="pres">
      <dgm:prSet presAssocID="{9A9B19DB-661B-4D85-BE5C-A89E322D7FD6}" presName="level3hierChild" presStyleCnt="0"/>
      <dgm:spPr/>
    </dgm:pt>
    <dgm:pt modelId="{B4078364-A6E6-46BF-9922-6CA994A0AC82}" type="pres">
      <dgm:prSet presAssocID="{D0488235-3EC3-478D-84E1-44E82D67F1B8}" presName="conn2-1" presStyleLbl="parChTrans1D3" presStyleIdx="0" presStyleCnt="6"/>
      <dgm:spPr/>
    </dgm:pt>
    <dgm:pt modelId="{1D9B1F88-9A74-49DD-B401-4E696CC04706}" type="pres">
      <dgm:prSet presAssocID="{D0488235-3EC3-478D-84E1-44E82D67F1B8}" presName="connTx" presStyleLbl="parChTrans1D3" presStyleIdx="0" presStyleCnt="6"/>
      <dgm:spPr/>
    </dgm:pt>
    <dgm:pt modelId="{986CDC37-CEC0-4CA9-BD88-63E71DD10425}" type="pres">
      <dgm:prSet presAssocID="{561E3EC2-BB46-4833-B493-E1E53643C0D1}" presName="root2" presStyleCnt="0"/>
      <dgm:spPr/>
    </dgm:pt>
    <dgm:pt modelId="{F372B4CB-7A74-4140-A443-83FB1AD30410}" type="pres">
      <dgm:prSet presAssocID="{561E3EC2-BB46-4833-B493-E1E53643C0D1}" presName="LevelTwoTextNode" presStyleLbl="node3" presStyleIdx="0" presStyleCnt="6">
        <dgm:presLayoutVars>
          <dgm:chPref val="3"/>
        </dgm:presLayoutVars>
      </dgm:prSet>
      <dgm:spPr/>
    </dgm:pt>
    <dgm:pt modelId="{5E537803-BECA-42B6-8AEB-92EB46800743}" type="pres">
      <dgm:prSet presAssocID="{561E3EC2-BB46-4833-B493-E1E53643C0D1}" presName="level3hierChild" presStyleCnt="0"/>
      <dgm:spPr/>
    </dgm:pt>
    <dgm:pt modelId="{2623B205-147A-49C8-B278-1B24A9B178F1}" type="pres">
      <dgm:prSet presAssocID="{F9761A64-8EB2-463B-A593-F9B42119BDEB}" presName="conn2-1" presStyleLbl="parChTrans1D2" presStyleIdx="1" presStyleCnt="3"/>
      <dgm:spPr/>
    </dgm:pt>
    <dgm:pt modelId="{5642B2D8-FD14-4DA2-B4F2-ED63C25EDC96}" type="pres">
      <dgm:prSet presAssocID="{F9761A64-8EB2-463B-A593-F9B42119BDEB}" presName="connTx" presStyleLbl="parChTrans1D2" presStyleIdx="1" presStyleCnt="3"/>
      <dgm:spPr/>
    </dgm:pt>
    <dgm:pt modelId="{5FE3BA72-905E-415B-B404-7B4DBC8711F2}" type="pres">
      <dgm:prSet presAssocID="{4676E79C-3B66-44B6-BE79-C6133423A93A}" presName="root2" presStyleCnt="0"/>
      <dgm:spPr/>
    </dgm:pt>
    <dgm:pt modelId="{FC0F18E9-3ED1-444B-8CF2-729675F97030}" type="pres">
      <dgm:prSet presAssocID="{4676E79C-3B66-44B6-BE79-C6133423A93A}" presName="LevelTwoTextNode" presStyleLbl="node2" presStyleIdx="1" presStyleCnt="3">
        <dgm:presLayoutVars>
          <dgm:chPref val="3"/>
        </dgm:presLayoutVars>
      </dgm:prSet>
      <dgm:spPr/>
    </dgm:pt>
    <dgm:pt modelId="{7E9709F9-28C4-4761-8AA5-F6823991865F}" type="pres">
      <dgm:prSet presAssocID="{4676E79C-3B66-44B6-BE79-C6133423A93A}" presName="level3hierChild" presStyleCnt="0"/>
      <dgm:spPr/>
    </dgm:pt>
    <dgm:pt modelId="{21268FF0-0560-444E-8B10-BDC9C88C10D3}" type="pres">
      <dgm:prSet presAssocID="{00D59667-669F-41E4-9D5B-4E0215ABD869}" presName="conn2-1" presStyleLbl="parChTrans1D3" presStyleIdx="1" presStyleCnt="6"/>
      <dgm:spPr/>
    </dgm:pt>
    <dgm:pt modelId="{78E1347C-CF83-4B9C-B1D5-5B3835CA97E2}" type="pres">
      <dgm:prSet presAssocID="{00D59667-669F-41E4-9D5B-4E0215ABD869}" presName="connTx" presStyleLbl="parChTrans1D3" presStyleIdx="1" presStyleCnt="6"/>
      <dgm:spPr/>
    </dgm:pt>
    <dgm:pt modelId="{868FC834-18A7-4D4E-8A7E-DA914D3AA432}" type="pres">
      <dgm:prSet presAssocID="{D4574BDF-BEE4-4365-97D3-85E820607EB3}" presName="root2" presStyleCnt="0"/>
      <dgm:spPr/>
    </dgm:pt>
    <dgm:pt modelId="{FB2E2774-24F3-4F41-AE42-F8FED6B1AA6A}" type="pres">
      <dgm:prSet presAssocID="{D4574BDF-BEE4-4365-97D3-85E820607EB3}" presName="LevelTwoTextNode" presStyleLbl="node3" presStyleIdx="1" presStyleCnt="6">
        <dgm:presLayoutVars>
          <dgm:chPref val="3"/>
        </dgm:presLayoutVars>
      </dgm:prSet>
      <dgm:spPr/>
    </dgm:pt>
    <dgm:pt modelId="{8C67ED7C-187D-481D-919C-CF2061854769}" type="pres">
      <dgm:prSet presAssocID="{D4574BDF-BEE4-4365-97D3-85E820607EB3}" presName="level3hierChild" presStyleCnt="0"/>
      <dgm:spPr/>
    </dgm:pt>
    <dgm:pt modelId="{CD37E3D8-3B78-44F3-BB39-8F8ED05FA5C1}" type="pres">
      <dgm:prSet presAssocID="{541B7749-0002-47BB-9E7F-F9AE85B59EB7}" presName="conn2-1" presStyleLbl="parChTrans1D3" presStyleIdx="2" presStyleCnt="6"/>
      <dgm:spPr/>
    </dgm:pt>
    <dgm:pt modelId="{882F2F53-23C1-4194-B8A7-AFCC532D4C19}" type="pres">
      <dgm:prSet presAssocID="{541B7749-0002-47BB-9E7F-F9AE85B59EB7}" presName="connTx" presStyleLbl="parChTrans1D3" presStyleIdx="2" presStyleCnt="6"/>
      <dgm:spPr/>
    </dgm:pt>
    <dgm:pt modelId="{1426D72C-C303-4239-88C2-04EEF9CB569E}" type="pres">
      <dgm:prSet presAssocID="{DF54EB9D-6DA4-408E-ACFD-98A8399B850E}" presName="root2" presStyleCnt="0"/>
      <dgm:spPr/>
    </dgm:pt>
    <dgm:pt modelId="{FB7FD5C8-F97F-4B1E-A674-EF8D80D777EC}" type="pres">
      <dgm:prSet presAssocID="{DF54EB9D-6DA4-408E-ACFD-98A8399B850E}" presName="LevelTwoTextNode" presStyleLbl="node3" presStyleIdx="2" presStyleCnt="6">
        <dgm:presLayoutVars>
          <dgm:chPref val="3"/>
        </dgm:presLayoutVars>
      </dgm:prSet>
      <dgm:spPr/>
    </dgm:pt>
    <dgm:pt modelId="{DE967C19-965F-4B3A-B883-4EA5BF163FB1}" type="pres">
      <dgm:prSet presAssocID="{DF54EB9D-6DA4-408E-ACFD-98A8399B850E}" presName="level3hierChild" presStyleCnt="0"/>
      <dgm:spPr/>
    </dgm:pt>
    <dgm:pt modelId="{D0BA6183-BBB3-410E-BEFC-5BB7DDE79147}" type="pres">
      <dgm:prSet presAssocID="{D3DFEC3C-2678-45CC-9B08-0065E7CCB9BB}" presName="conn2-1" presStyleLbl="parChTrans1D3" presStyleIdx="3" presStyleCnt="6"/>
      <dgm:spPr/>
    </dgm:pt>
    <dgm:pt modelId="{FD53196D-5816-40E0-A726-F1670F0F2839}" type="pres">
      <dgm:prSet presAssocID="{D3DFEC3C-2678-45CC-9B08-0065E7CCB9BB}" presName="connTx" presStyleLbl="parChTrans1D3" presStyleIdx="3" presStyleCnt="6"/>
      <dgm:spPr/>
    </dgm:pt>
    <dgm:pt modelId="{976E46F4-3657-408D-B4CB-8FC0A2CD1B14}" type="pres">
      <dgm:prSet presAssocID="{18134662-E043-43AD-8876-3EE9752403C6}" presName="root2" presStyleCnt="0"/>
      <dgm:spPr/>
    </dgm:pt>
    <dgm:pt modelId="{92C41F17-CD7D-4B2A-9E0F-66ACFC99967D}" type="pres">
      <dgm:prSet presAssocID="{18134662-E043-43AD-8876-3EE9752403C6}" presName="LevelTwoTextNode" presStyleLbl="node3" presStyleIdx="3" presStyleCnt="6">
        <dgm:presLayoutVars>
          <dgm:chPref val="3"/>
        </dgm:presLayoutVars>
      </dgm:prSet>
      <dgm:spPr/>
    </dgm:pt>
    <dgm:pt modelId="{29BDD088-C4D7-4228-BFE1-491D0706BB0E}" type="pres">
      <dgm:prSet presAssocID="{18134662-E043-43AD-8876-3EE9752403C6}" presName="level3hierChild" presStyleCnt="0"/>
      <dgm:spPr/>
    </dgm:pt>
    <dgm:pt modelId="{722BFF61-FBFD-44A9-98B4-B9858674152B}" type="pres">
      <dgm:prSet presAssocID="{054FF9BB-B1FC-4376-9DAA-A0F564AAA89A}" presName="conn2-1" presStyleLbl="parChTrans1D2" presStyleIdx="2" presStyleCnt="3"/>
      <dgm:spPr/>
    </dgm:pt>
    <dgm:pt modelId="{DBF166A6-2727-4FBA-A498-FB6E07BA1137}" type="pres">
      <dgm:prSet presAssocID="{054FF9BB-B1FC-4376-9DAA-A0F564AAA89A}" presName="connTx" presStyleLbl="parChTrans1D2" presStyleIdx="2" presStyleCnt="3"/>
      <dgm:spPr/>
    </dgm:pt>
    <dgm:pt modelId="{D5A4E6E6-E761-4D6B-83A4-829CAFCCE02D}" type="pres">
      <dgm:prSet presAssocID="{A192A528-E713-4152-A6A4-B8F798249AD8}" presName="root2" presStyleCnt="0"/>
      <dgm:spPr/>
    </dgm:pt>
    <dgm:pt modelId="{025957FF-8CE5-4F5B-83C5-FE400D888121}" type="pres">
      <dgm:prSet presAssocID="{A192A528-E713-4152-A6A4-B8F798249AD8}" presName="LevelTwoTextNode" presStyleLbl="node2" presStyleIdx="2" presStyleCnt="3">
        <dgm:presLayoutVars>
          <dgm:chPref val="3"/>
        </dgm:presLayoutVars>
      </dgm:prSet>
      <dgm:spPr/>
    </dgm:pt>
    <dgm:pt modelId="{BA1D7B8B-A489-42D7-A4C5-9BC055093859}" type="pres">
      <dgm:prSet presAssocID="{A192A528-E713-4152-A6A4-B8F798249AD8}" presName="level3hierChild" presStyleCnt="0"/>
      <dgm:spPr/>
    </dgm:pt>
    <dgm:pt modelId="{A8B06B69-BD21-40EA-BF6E-A29732A4977F}" type="pres">
      <dgm:prSet presAssocID="{1866D4B7-CB7D-463C-AC60-117DD0CEB96E}" presName="conn2-1" presStyleLbl="parChTrans1D3" presStyleIdx="4" presStyleCnt="6"/>
      <dgm:spPr/>
    </dgm:pt>
    <dgm:pt modelId="{E3B5DB26-627D-478C-A0D1-B403D046AE49}" type="pres">
      <dgm:prSet presAssocID="{1866D4B7-CB7D-463C-AC60-117DD0CEB96E}" presName="connTx" presStyleLbl="parChTrans1D3" presStyleIdx="4" presStyleCnt="6"/>
      <dgm:spPr/>
    </dgm:pt>
    <dgm:pt modelId="{A22778C8-2111-4B03-B8E5-328C960789C7}" type="pres">
      <dgm:prSet presAssocID="{3DDE5BD5-E431-4521-BB10-5969C11436C4}" presName="root2" presStyleCnt="0"/>
      <dgm:spPr/>
    </dgm:pt>
    <dgm:pt modelId="{022559C2-4DF0-481E-96AE-B0DF8582BF6A}" type="pres">
      <dgm:prSet presAssocID="{3DDE5BD5-E431-4521-BB10-5969C11436C4}" presName="LevelTwoTextNode" presStyleLbl="node3" presStyleIdx="4" presStyleCnt="6" custLinFactNeighborX="349" custLinFactNeighborY="11165">
        <dgm:presLayoutVars>
          <dgm:chPref val="3"/>
        </dgm:presLayoutVars>
      </dgm:prSet>
      <dgm:spPr/>
    </dgm:pt>
    <dgm:pt modelId="{AC28E1A6-FC32-4B04-9FF5-6112905FC2F2}" type="pres">
      <dgm:prSet presAssocID="{3DDE5BD5-E431-4521-BB10-5969C11436C4}" presName="level3hierChild" presStyleCnt="0"/>
      <dgm:spPr/>
    </dgm:pt>
    <dgm:pt modelId="{A84C9ED2-E885-44EF-BE86-98B8E848CF87}" type="pres">
      <dgm:prSet presAssocID="{22B2DE93-8645-4739-AF7D-9ED09ADB3ADB}" presName="conn2-1" presStyleLbl="parChTrans1D3" presStyleIdx="5" presStyleCnt="6"/>
      <dgm:spPr/>
    </dgm:pt>
    <dgm:pt modelId="{D01C813F-60AC-4E68-89BD-7993EE1C3963}" type="pres">
      <dgm:prSet presAssocID="{22B2DE93-8645-4739-AF7D-9ED09ADB3ADB}" presName="connTx" presStyleLbl="parChTrans1D3" presStyleIdx="5" presStyleCnt="6"/>
      <dgm:spPr/>
    </dgm:pt>
    <dgm:pt modelId="{3B339D1B-15C6-47B9-BCB8-D8BE1DAF0216}" type="pres">
      <dgm:prSet presAssocID="{DA269617-C7FA-48AE-81F1-A6C5C30982BD}" presName="root2" presStyleCnt="0"/>
      <dgm:spPr/>
    </dgm:pt>
    <dgm:pt modelId="{E7A985E9-32B6-453F-8009-26FE7A689C3B}" type="pres">
      <dgm:prSet presAssocID="{DA269617-C7FA-48AE-81F1-A6C5C30982BD}" presName="LevelTwoTextNode" presStyleLbl="node3" presStyleIdx="5" presStyleCnt="6">
        <dgm:presLayoutVars>
          <dgm:chPref val="3"/>
        </dgm:presLayoutVars>
      </dgm:prSet>
      <dgm:spPr/>
    </dgm:pt>
    <dgm:pt modelId="{0709FB45-4855-4B7F-86CB-BD8D335615D3}" type="pres">
      <dgm:prSet presAssocID="{DA269617-C7FA-48AE-81F1-A6C5C30982BD}" presName="level3hierChild" presStyleCnt="0"/>
      <dgm:spPr/>
    </dgm:pt>
  </dgm:ptLst>
  <dgm:cxnLst>
    <dgm:cxn modelId="{B4786600-05AC-4333-909F-4310A7E555BB}" type="presOf" srcId="{D0488235-3EC3-478D-84E1-44E82D67F1B8}" destId="{B4078364-A6E6-46BF-9922-6CA994A0AC82}" srcOrd="0" destOrd="0" presId="urn:microsoft.com/office/officeart/2008/layout/HorizontalMultiLevelHierarchy"/>
    <dgm:cxn modelId="{FC11BD0A-FE0E-408B-952E-97A66955CAA2}" type="presOf" srcId="{D3DFEC3C-2678-45CC-9B08-0065E7CCB9BB}" destId="{D0BA6183-BBB3-410E-BEFC-5BB7DDE79147}" srcOrd="0" destOrd="0" presId="urn:microsoft.com/office/officeart/2008/layout/HorizontalMultiLevelHierarchy"/>
    <dgm:cxn modelId="{F91F8C0B-CF50-4B38-AB44-77D25C1F2E44}" srcId="{4676E79C-3B66-44B6-BE79-C6133423A93A}" destId="{18134662-E043-43AD-8876-3EE9752403C6}" srcOrd="2" destOrd="0" parTransId="{D3DFEC3C-2678-45CC-9B08-0065E7CCB9BB}" sibTransId="{F414C0FB-1E27-48A8-B2B8-21FD79D620EE}"/>
    <dgm:cxn modelId="{A9770F0D-4409-43E7-956F-5DD2726C0273}" srcId="{A192A528-E713-4152-A6A4-B8F798249AD8}" destId="{3DDE5BD5-E431-4521-BB10-5969C11436C4}" srcOrd="0" destOrd="0" parTransId="{1866D4B7-CB7D-463C-AC60-117DD0CEB96E}" sibTransId="{ADDF3605-C69C-46F7-9640-AEA5E93DE9A4}"/>
    <dgm:cxn modelId="{F13E6016-31C9-4BCF-9F0C-183196767C92}" type="presOf" srcId="{4676E79C-3B66-44B6-BE79-C6133423A93A}" destId="{FC0F18E9-3ED1-444B-8CF2-729675F97030}" srcOrd="0" destOrd="0" presId="urn:microsoft.com/office/officeart/2008/layout/HorizontalMultiLevelHierarchy"/>
    <dgm:cxn modelId="{5A041621-4D37-4F01-A15C-A59D7458FB84}" type="presOf" srcId="{BFC8F2A0-483B-4228-B260-29F8EE6DDA3E}" destId="{39CC98E0-7F5D-450A-A890-160DB73C9990}" srcOrd="0" destOrd="0" presId="urn:microsoft.com/office/officeart/2008/layout/HorizontalMultiLevelHierarchy"/>
    <dgm:cxn modelId="{2CCFC825-5B10-4150-B8FD-02C05CF97F4A}" type="presOf" srcId="{22B2DE93-8645-4739-AF7D-9ED09ADB3ADB}" destId="{D01C813F-60AC-4E68-89BD-7993EE1C3963}" srcOrd="1" destOrd="0" presId="urn:microsoft.com/office/officeart/2008/layout/HorizontalMultiLevelHierarchy"/>
    <dgm:cxn modelId="{6B62E225-08AC-4E4A-BFC5-0EA9E485A39B}" type="presOf" srcId="{BFC8F2A0-483B-4228-B260-29F8EE6DDA3E}" destId="{8CD3ED7E-3FFE-497C-8175-871C0E71E586}" srcOrd="1" destOrd="0" presId="urn:microsoft.com/office/officeart/2008/layout/HorizontalMultiLevelHierarchy"/>
    <dgm:cxn modelId="{389F702C-0281-472C-9571-76FBF5BA4D2F}" type="presOf" srcId="{DF54EB9D-6DA4-408E-ACFD-98A8399B850E}" destId="{FB7FD5C8-F97F-4B1E-A674-EF8D80D777EC}" srcOrd="0" destOrd="0" presId="urn:microsoft.com/office/officeart/2008/layout/HorizontalMultiLevelHierarchy"/>
    <dgm:cxn modelId="{08D81130-7ABE-463E-A21B-AA78EA3A1C25}" type="presOf" srcId="{561E3EC2-BB46-4833-B493-E1E53643C0D1}" destId="{F372B4CB-7A74-4140-A443-83FB1AD30410}" srcOrd="0" destOrd="0" presId="urn:microsoft.com/office/officeart/2008/layout/HorizontalMultiLevelHierarchy"/>
    <dgm:cxn modelId="{CAE29F32-ECE5-471E-AD09-DCD4A3C292A5}" srcId="{3FE1FB45-DD40-43AE-BBD9-E057CA8A5541}" destId="{4676E79C-3B66-44B6-BE79-C6133423A93A}" srcOrd="1" destOrd="0" parTransId="{F9761A64-8EB2-463B-A593-F9B42119BDEB}" sibTransId="{55F6E987-9AE2-432C-ABE5-25AF670038F4}"/>
    <dgm:cxn modelId="{188CBA5E-E5C0-4F64-BC33-F0660438D9A7}" type="presOf" srcId="{541B7749-0002-47BB-9E7F-F9AE85B59EB7}" destId="{CD37E3D8-3B78-44F3-BB39-8F8ED05FA5C1}" srcOrd="0" destOrd="0" presId="urn:microsoft.com/office/officeart/2008/layout/HorizontalMultiLevelHierarchy"/>
    <dgm:cxn modelId="{D6718C63-5401-4707-8AAD-43578D6E91D3}" srcId="{3FE1FB45-DD40-43AE-BBD9-E057CA8A5541}" destId="{A192A528-E713-4152-A6A4-B8F798249AD8}" srcOrd="2" destOrd="0" parTransId="{054FF9BB-B1FC-4376-9DAA-A0F564AAA89A}" sibTransId="{B07D9609-4186-4C45-A8A5-9F2EBFAE9FFA}"/>
    <dgm:cxn modelId="{9EBCA149-1755-47E2-AA6A-078F46312868}" type="presOf" srcId="{1866D4B7-CB7D-463C-AC60-117DD0CEB96E}" destId="{A8B06B69-BD21-40EA-BF6E-A29732A4977F}" srcOrd="0" destOrd="0" presId="urn:microsoft.com/office/officeart/2008/layout/HorizontalMultiLevelHierarchy"/>
    <dgm:cxn modelId="{2951904B-AC71-484E-A478-509F38798E99}" type="presOf" srcId="{22B2DE93-8645-4739-AF7D-9ED09ADB3ADB}" destId="{A84C9ED2-E885-44EF-BE86-98B8E848CF87}" srcOrd="0" destOrd="0" presId="urn:microsoft.com/office/officeart/2008/layout/HorizontalMultiLevelHierarchy"/>
    <dgm:cxn modelId="{4BAE356D-4128-4716-BC92-E2FF93DC8370}" srcId="{9A9B19DB-661B-4D85-BE5C-A89E322D7FD6}" destId="{561E3EC2-BB46-4833-B493-E1E53643C0D1}" srcOrd="0" destOrd="0" parTransId="{D0488235-3EC3-478D-84E1-44E82D67F1B8}" sibTransId="{5879B47B-B20F-428F-9634-C52D2B708322}"/>
    <dgm:cxn modelId="{55DEF154-F7E4-4449-90E6-F4FBE8B843C5}" type="presOf" srcId="{D3DFEC3C-2678-45CC-9B08-0065E7CCB9BB}" destId="{FD53196D-5816-40E0-A726-F1670F0F2839}" srcOrd="1" destOrd="0" presId="urn:microsoft.com/office/officeart/2008/layout/HorizontalMultiLevelHierarchy"/>
    <dgm:cxn modelId="{48F2CB75-009A-49A7-B4BC-59BA67A32D86}" type="presOf" srcId="{9A9B19DB-661B-4D85-BE5C-A89E322D7FD6}" destId="{0F4D250A-BF5F-4F88-BFAB-6A094E5C37A2}" srcOrd="0" destOrd="0" presId="urn:microsoft.com/office/officeart/2008/layout/HorizontalMultiLevelHierarchy"/>
    <dgm:cxn modelId="{7CD0C957-3639-49BD-9A3B-FD9400D167AC}" srcId="{A192A528-E713-4152-A6A4-B8F798249AD8}" destId="{DA269617-C7FA-48AE-81F1-A6C5C30982BD}" srcOrd="1" destOrd="0" parTransId="{22B2DE93-8645-4739-AF7D-9ED09ADB3ADB}" sibTransId="{C27D2410-890F-439C-A977-B2E035B139E1}"/>
    <dgm:cxn modelId="{F182107A-265C-4736-B34F-C80B822C5D01}" type="presOf" srcId="{00D59667-669F-41E4-9D5B-4E0215ABD869}" destId="{78E1347C-CF83-4B9C-B1D5-5B3835CA97E2}" srcOrd="1" destOrd="0" presId="urn:microsoft.com/office/officeart/2008/layout/HorizontalMultiLevelHierarchy"/>
    <dgm:cxn modelId="{9F9E687E-1FFE-4D96-953E-F06330544558}" type="presOf" srcId="{18134662-E043-43AD-8876-3EE9752403C6}" destId="{92C41F17-CD7D-4B2A-9E0F-66ACFC99967D}" srcOrd="0" destOrd="0" presId="urn:microsoft.com/office/officeart/2008/layout/HorizontalMultiLevelHierarchy"/>
    <dgm:cxn modelId="{354A4B84-65BE-444F-9D5E-85C5F073B46E}" type="presOf" srcId="{F9761A64-8EB2-463B-A593-F9B42119BDEB}" destId="{5642B2D8-FD14-4DA2-B4F2-ED63C25EDC96}" srcOrd="1" destOrd="0" presId="urn:microsoft.com/office/officeart/2008/layout/HorizontalMultiLevelHierarchy"/>
    <dgm:cxn modelId="{0EDD168C-4CD3-4CCC-8BF6-CC6508E54639}" type="presOf" srcId="{73CF9269-60FA-4975-8737-236804E122A8}" destId="{94933ABD-AB30-427D-9CE9-A165D7E0B705}" srcOrd="0" destOrd="0" presId="urn:microsoft.com/office/officeart/2008/layout/HorizontalMultiLevelHierarchy"/>
    <dgm:cxn modelId="{5EAD2193-55B9-41D5-8106-AC7769957F39}" type="presOf" srcId="{D4574BDF-BEE4-4365-97D3-85E820607EB3}" destId="{FB2E2774-24F3-4F41-AE42-F8FED6B1AA6A}" srcOrd="0" destOrd="0" presId="urn:microsoft.com/office/officeart/2008/layout/HorizontalMultiLevelHierarchy"/>
    <dgm:cxn modelId="{CA3B6C96-71E9-4DD9-92D3-280649531A88}" type="presOf" srcId="{3FE1FB45-DD40-43AE-BBD9-E057CA8A5541}" destId="{7B85CF54-53E4-4FAA-A23A-44924ADC1541}" srcOrd="0" destOrd="0" presId="urn:microsoft.com/office/officeart/2008/layout/HorizontalMultiLevelHierarchy"/>
    <dgm:cxn modelId="{B87A989B-3DF5-41BF-B016-5782372E08B9}" srcId="{3FE1FB45-DD40-43AE-BBD9-E057CA8A5541}" destId="{9A9B19DB-661B-4D85-BE5C-A89E322D7FD6}" srcOrd="0" destOrd="0" parTransId="{BFC8F2A0-483B-4228-B260-29F8EE6DDA3E}" sibTransId="{3B6ADD25-BAAD-435D-957F-1B38B9AEE3B4}"/>
    <dgm:cxn modelId="{D6C2A19B-7083-4E94-ACDB-C9A55D030418}" type="presOf" srcId="{F9761A64-8EB2-463B-A593-F9B42119BDEB}" destId="{2623B205-147A-49C8-B278-1B24A9B178F1}" srcOrd="0" destOrd="0" presId="urn:microsoft.com/office/officeart/2008/layout/HorizontalMultiLevelHierarchy"/>
    <dgm:cxn modelId="{532E58A2-FFB9-40C7-8F00-6373ECF3C792}" type="presOf" srcId="{00D59667-669F-41E4-9D5B-4E0215ABD869}" destId="{21268FF0-0560-444E-8B10-BDC9C88C10D3}" srcOrd="0" destOrd="0" presId="urn:microsoft.com/office/officeart/2008/layout/HorizontalMultiLevelHierarchy"/>
    <dgm:cxn modelId="{6DCA38A4-4EEB-4E8F-8BB9-94F464486FC2}" srcId="{73CF9269-60FA-4975-8737-236804E122A8}" destId="{3FE1FB45-DD40-43AE-BBD9-E057CA8A5541}" srcOrd="0" destOrd="0" parTransId="{6490A975-73E0-4FE2-8C14-26D882745C8C}" sibTransId="{327A8F9E-7049-4202-AFE0-518CEA4C2FE6}"/>
    <dgm:cxn modelId="{34460BA5-B324-4080-BB96-4828D0EEA9B0}" type="presOf" srcId="{541B7749-0002-47BB-9E7F-F9AE85B59EB7}" destId="{882F2F53-23C1-4194-B8A7-AFCC532D4C19}" srcOrd="1" destOrd="0" presId="urn:microsoft.com/office/officeart/2008/layout/HorizontalMultiLevelHierarchy"/>
    <dgm:cxn modelId="{74CF51B8-788F-4ACF-B7AC-45E7E1D0BA86}" type="presOf" srcId="{3DDE5BD5-E431-4521-BB10-5969C11436C4}" destId="{022559C2-4DF0-481E-96AE-B0DF8582BF6A}" srcOrd="0" destOrd="0" presId="urn:microsoft.com/office/officeart/2008/layout/HorizontalMultiLevelHierarchy"/>
    <dgm:cxn modelId="{2ED196C8-A5AF-4C2B-AB6E-45D3978FBED1}" type="presOf" srcId="{D0488235-3EC3-478D-84E1-44E82D67F1B8}" destId="{1D9B1F88-9A74-49DD-B401-4E696CC04706}" srcOrd="1" destOrd="0" presId="urn:microsoft.com/office/officeart/2008/layout/HorizontalMultiLevelHierarchy"/>
    <dgm:cxn modelId="{588F3EC9-5ADA-45E1-B6CF-E37A430BBD6D}" srcId="{4676E79C-3B66-44B6-BE79-C6133423A93A}" destId="{D4574BDF-BEE4-4365-97D3-85E820607EB3}" srcOrd="0" destOrd="0" parTransId="{00D59667-669F-41E4-9D5B-4E0215ABD869}" sibTransId="{B120E74A-6F55-45BD-828A-899772CCEC11}"/>
    <dgm:cxn modelId="{6BF290D9-AD3D-4642-B197-8A1667C4A6F9}" type="presOf" srcId="{054FF9BB-B1FC-4376-9DAA-A0F564AAA89A}" destId="{722BFF61-FBFD-44A9-98B4-B9858674152B}" srcOrd="0" destOrd="0" presId="urn:microsoft.com/office/officeart/2008/layout/HorizontalMultiLevelHierarchy"/>
    <dgm:cxn modelId="{832496E1-558B-468D-B6A5-729D5707FCD7}" srcId="{4676E79C-3B66-44B6-BE79-C6133423A93A}" destId="{DF54EB9D-6DA4-408E-ACFD-98A8399B850E}" srcOrd="1" destOrd="0" parTransId="{541B7749-0002-47BB-9E7F-F9AE85B59EB7}" sibTransId="{ED972636-0265-4969-8185-9F16B608CE59}"/>
    <dgm:cxn modelId="{2EDEF0E1-A087-49C5-B67C-FCA2CDABF67A}" type="presOf" srcId="{DA269617-C7FA-48AE-81F1-A6C5C30982BD}" destId="{E7A985E9-32B6-453F-8009-26FE7A689C3B}" srcOrd="0" destOrd="0" presId="urn:microsoft.com/office/officeart/2008/layout/HorizontalMultiLevelHierarchy"/>
    <dgm:cxn modelId="{4EA07BE7-7BF0-4711-8FE5-44FDA9959BCC}" type="presOf" srcId="{054FF9BB-B1FC-4376-9DAA-A0F564AAA89A}" destId="{DBF166A6-2727-4FBA-A498-FB6E07BA1137}" srcOrd="1" destOrd="0" presId="urn:microsoft.com/office/officeart/2008/layout/HorizontalMultiLevelHierarchy"/>
    <dgm:cxn modelId="{511325FB-BE6D-4E79-B556-1067A2471B79}" type="presOf" srcId="{A192A528-E713-4152-A6A4-B8F798249AD8}" destId="{025957FF-8CE5-4F5B-83C5-FE400D888121}" srcOrd="0" destOrd="0" presId="urn:microsoft.com/office/officeart/2008/layout/HorizontalMultiLevelHierarchy"/>
    <dgm:cxn modelId="{09B6CAFC-6A48-48B9-9818-77B1D31E5A23}" type="presOf" srcId="{1866D4B7-CB7D-463C-AC60-117DD0CEB96E}" destId="{E3B5DB26-627D-478C-A0D1-B403D046AE49}" srcOrd="1" destOrd="0" presId="urn:microsoft.com/office/officeart/2008/layout/HorizontalMultiLevelHierarchy"/>
    <dgm:cxn modelId="{8EAB42CA-F1DE-4019-B56D-D2A8F52E5D89}" type="presParOf" srcId="{94933ABD-AB30-427D-9CE9-A165D7E0B705}" destId="{DFC60F21-0DCF-40ED-9D91-2EE386A6F7F4}" srcOrd="0" destOrd="0" presId="urn:microsoft.com/office/officeart/2008/layout/HorizontalMultiLevelHierarchy"/>
    <dgm:cxn modelId="{9A3AA2B1-E3A6-4534-A67C-70557078FD0F}" type="presParOf" srcId="{DFC60F21-0DCF-40ED-9D91-2EE386A6F7F4}" destId="{7B85CF54-53E4-4FAA-A23A-44924ADC1541}" srcOrd="0" destOrd="0" presId="urn:microsoft.com/office/officeart/2008/layout/HorizontalMultiLevelHierarchy"/>
    <dgm:cxn modelId="{1FAF079E-CB0F-4582-B5E2-678FDA715636}" type="presParOf" srcId="{DFC60F21-0DCF-40ED-9D91-2EE386A6F7F4}" destId="{5C6A3AF4-13A5-4DD9-BA8A-71BBEA60E3A0}" srcOrd="1" destOrd="0" presId="urn:microsoft.com/office/officeart/2008/layout/HorizontalMultiLevelHierarchy"/>
    <dgm:cxn modelId="{5F703250-3D2C-4DDD-8D56-61F4C750F6D4}" type="presParOf" srcId="{5C6A3AF4-13A5-4DD9-BA8A-71BBEA60E3A0}" destId="{39CC98E0-7F5D-450A-A890-160DB73C9990}" srcOrd="0" destOrd="0" presId="urn:microsoft.com/office/officeart/2008/layout/HorizontalMultiLevelHierarchy"/>
    <dgm:cxn modelId="{F47921DC-1846-440F-88A4-B98290205F18}" type="presParOf" srcId="{39CC98E0-7F5D-450A-A890-160DB73C9990}" destId="{8CD3ED7E-3FFE-497C-8175-871C0E71E586}" srcOrd="0" destOrd="0" presId="urn:microsoft.com/office/officeart/2008/layout/HorizontalMultiLevelHierarchy"/>
    <dgm:cxn modelId="{3D9F9ECF-37E2-46D3-89A9-DB932047EA76}" type="presParOf" srcId="{5C6A3AF4-13A5-4DD9-BA8A-71BBEA60E3A0}" destId="{4D5E1E9E-5DD7-458B-A942-C753C8206C3F}" srcOrd="1" destOrd="0" presId="urn:microsoft.com/office/officeart/2008/layout/HorizontalMultiLevelHierarchy"/>
    <dgm:cxn modelId="{AE2B7E78-3274-43FC-A176-04309D275758}" type="presParOf" srcId="{4D5E1E9E-5DD7-458B-A942-C753C8206C3F}" destId="{0F4D250A-BF5F-4F88-BFAB-6A094E5C37A2}" srcOrd="0" destOrd="0" presId="urn:microsoft.com/office/officeart/2008/layout/HorizontalMultiLevelHierarchy"/>
    <dgm:cxn modelId="{077602D6-5E01-4ED7-9029-C37EFB87D7A9}" type="presParOf" srcId="{4D5E1E9E-5DD7-458B-A942-C753C8206C3F}" destId="{0DF75465-154F-4A69-9173-0829BDAD1513}" srcOrd="1" destOrd="0" presId="urn:microsoft.com/office/officeart/2008/layout/HorizontalMultiLevelHierarchy"/>
    <dgm:cxn modelId="{6BB09CA1-4F87-4CF2-83AC-9C9BB4B8A8C8}" type="presParOf" srcId="{0DF75465-154F-4A69-9173-0829BDAD1513}" destId="{B4078364-A6E6-46BF-9922-6CA994A0AC82}" srcOrd="0" destOrd="0" presId="urn:microsoft.com/office/officeart/2008/layout/HorizontalMultiLevelHierarchy"/>
    <dgm:cxn modelId="{F9CF8216-E40D-4FA0-BC07-9E0E091DC861}" type="presParOf" srcId="{B4078364-A6E6-46BF-9922-6CA994A0AC82}" destId="{1D9B1F88-9A74-49DD-B401-4E696CC04706}" srcOrd="0" destOrd="0" presId="urn:microsoft.com/office/officeart/2008/layout/HorizontalMultiLevelHierarchy"/>
    <dgm:cxn modelId="{93FF610B-D69E-450F-9205-A9D121BDA8E0}" type="presParOf" srcId="{0DF75465-154F-4A69-9173-0829BDAD1513}" destId="{986CDC37-CEC0-4CA9-BD88-63E71DD10425}" srcOrd="1" destOrd="0" presId="urn:microsoft.com/office/officeart/2008/layout/HorizontalMultiLevelHierarchy"/>
    <dgm:cxn modelId="{D518D301-78D9-4105-8A4A-1ADB4931B75D}" type="presParOf" srcId="{986CDC37-CEC0-4CA9-BD88-63E71DD10425}" destId="{F372B4CB-7A74-4140-A443-83FB1AD30410}" srcOrd="0" destOrd="0" presId="urn:microsoft.com/office/officeart/2008/layout/HorizontalMultiLevelHierarchy"/>
    <dgm:cxn modelId="{1F63FD9C-7EFE-4194-8CF8-D5C387C4A734}" type="presParOf" srcId="{986CDC37-CEC0-4CA9-BD88-63E71DD10425}" destId="{5E537803-BECA-42B6-8AEB-92EB46800743}" srcOrd="1" destOrd="0" presId="urn:microsoft.com/office/officeart/2008/layout/HorizontalMultiLevelHierarchy"/>
    <dgm:cxn modelId="{6EF072DF-5146-4A76-89CF-4D3D6823C2EA}" type="presParOf" srcId="{5C6A3AF4-13A5-4DD9-BA8A-71BBEA60E3A0}" destId="{2623B205-147A-49C8-B278-1B24A9B178F1}" srcOrd="2" destOrd="0" presId="urn:microsoft.com/office/officeart/2008/layout/HorizontalMultiLevelHierarchy"/>
    <dgm:cxn modelId="{0C4DEF26-4609-4462-90C2-4A8F60A90102}" type="presParOf" srcId="{2623B205-147A-49C8-B278-1B24A9B178F1}" destId="{5642B2D8-FD14-4DA2-B4F2-ED63C25EDC96}" srcOrd="0" destOrd="0" presId="urn:microsoft.com/office/officeart/2008/layout/HorizontalMultiLevelHierarchy"/>
    <dgm:cxn modelId="{D6A72261-4956-4B1E-B0F5-D253F2AC061A}" type="presParOf" srcId="{5C6A3AF4-13A5-4DD9-BA8A-71BBEA60E3A0}" destId="{5FE3BA72-905E-415B-B404-7B4DBC8711F2}" srcOrd="3" destOrd="0" presId="urn:microsoft.com/office/officeart/2008/layout/HorizontalMultiLevelHierarchy"/>
    <dgm:cxn modelId="{C771D925-7E26-4A30-B496-2B6ECA175895}" type="presParOf" srcId="{5FE3BA72-905E-415B-B404-7B4DBC8711F2}" destId="{FC0F18E9-3ED1-444B-8CF2-729675F97030}" srcOrd="0" destOrd="0" presId="urn:microsoft.com/office/officeart/2008/layout/HorizontalMultiLevelHierarchy"/>
    <dgm:cxn modelId="{7364A72B-60CD-4039-8250-0A6B39DE9225}" type="presParOf" srcId="{5FE3BA72-905E-415B-B404-7B4DBC8711F2}" destId="{7E9709F9-28C4-4761-8AA5-F6823991865F}" srcOrd="1" destOrd="0" presId="urn:microsoft.com/office/officeart/2008/layout/HorizontalMultiLevelHierarchy"/>
    <dgm:cxn modelId="{0F4FF163-3EE3-469A-B3B6-02D2DBB40E31}" type="presParOf" srcId="{7E9709F9-28C4-4761-8AA5-F6823991865F}" destId="{21268FF0-0560-444E-8B10-BDC9C88C10D3}" srcOrd="0" destOrd="0" presId="urn:microsoft.com/office/officeart/2008/layout/HorizontalMultiLevelHierarchy"/>
    <dgm:cxn modelId="{AE84EC42-F772-409F-8BF7-E70A776B3FC3}" type="presParOf" srcId="{21268FF0-0560-444E-8B10-BDC9C88C10D3}" destId="{78E1347C-CF83-4B9C-B1D5-5B3835CA97E2}" srcOrd="0" destOrd="0" presId="urn:microsoft.com/office/officeart/2008/layout/HorizontalMultiLevelHierarchy"/>
    <dgm:cxn modelId="{31982A95-4F87-4F73-8950-B5B6BBA38259}" type="presParOf" srcId="{7E9709F9-28C4-4761-8AA5-F6823991865F}" destId="{868FC834-18A7-4D4E-8A7E-DA914D3AA432}" srcOrd="1" destOrd="0" presId="urn:microsoft.com/office/officeart/2008/layout/HorizontalMultiLevelHierarchy"/>
    <dgm:cxn modelId="{9EA7E323-7E40-444E-A761-8201D68B42BD}" type="presParOf" srcId="{868FC834-18A7-4D4E-8A7E-DA914D3AA432}" destId="{FB2E2774-24F3-4F41-AE42-F8FED6B1AA6A}" srcOrd="0" destOrd="0" presId="urn:microsoft.com/office/officeart/2008/layout/HorizontalMultiLevelHierarchy"/>
    <dgm:cxn modelId="{EA62D257-E1E2-480F-812D-3D38F2F71DF0}" type="presParOf" srcId="{868FC834-18A7-4D4E-8A7E-DA914D3AA432}" destId="{8C67ED7C-187D-481D-919C-CF2061854769}" srcOrd="1" destOrd="0" presId="urn:microsoft.com/office/officeart/2008/layout/HorizontalMultiLevelHierarchy"/>
    <dgm:cxn modelId="{A3697100-7678-4233-BC4E-BAFC1F14EE73}" type="presParOf" srcId="{7E9709F9-28C4-4761-8AA5-F6823991865F}" destId="{CD37E3D8-3B78-44F3-BB39-8F8ED05FA5C1}" srcOrd="2" destOrd="0" presId="urn:microsoft.com/office/officeart/2008/layout/HorizontalMultiLevelHierarchy"/>
    <dgm:cxn modelId="{4A230B8B-1C1C-490B-AB18-62ACB37D8435}" type="presParOf" srcId="{CD37E3D8-3B78-44F3-BB39-8F8ED05FA5C1}" destId="{882F2F53-23C1-4194-B8A7-AFCC532D4C19}" srcOrd="0" destOrd="0" presId="urn:microsoft.com/office/officeart/2008/layout/HorizontalMultiLevelHierarchy"/>
    <dgm:cxn modelId="{6BE52D97-43F3-4B48-9412-3F887F747AD7}" type="presParOf" srcId="{7E9709F9-28C4-4761-8AA5-F6823991865F}" destId="{1426D72C-C303-4239-88C2-04EEF9CB569E}" srcOrd="3" destOrd="0" presId="urn:microsoft.com/office/officeart/2008/layout/HorizontalMultiLevelHierarchy"/>
    <dgm:cxn modelId="{0513E65A-91B9-4210-A003-787DAB936DBE}" type="presParOf" srcId="{1426D72C-C303-4239-88C2-04EEF9CB569E}" destId="{FB7FD5C8-F97F-4B1E-A674-EF8D80D777EC}" srcOrd="0" destOrd="0" presId="urn:microsoft.com/office/officeart/2008/layout/HorizontalMultiLevelHierarchy"/>
    <dgm:cxn modelId="{84990E08-AB66-4770-8466-D03D3CAE7326}" type="presParOf" srcId="{1426D72C-C303-4239-88C2-04EEF9CB569E}" destId="{DE967C19-965F-4B3A-B883-4EA5BF163FB1}" srcOrd="1" destOrd="0" presId="urn:microsoft.com/office/officeart/2008/layout/HorizontalMultiLevelHierarchy"/>
    <dgm:cxn modelId="{B47E4CEC-576D-46CB-BE44-883B378157D7}" type="presParOf" srcId="{7E9709F9-28C4-4761-8AA5-F6823991865F}" destId="{D0BA6183-BBB3-410E-BEFC-5BB7DDE79147}" srcOrd="4" destOrd="0" presId="urn:microsoft.com/office/officeart/2008/layout/HorizontalMultiLevelHierarchy"/>
    <dgm:cxn modelId="{B9DBA54C-DF85-4DB9-BCA2-16F0F4444D50}" type="presParOf" srcId="{D0BA6183-BBB3-410E-BEFC-5BB7DDE79147}" destId="{FD53196D-5816-40E0-A726-F1670F0F2839}" srcOrd="0" destOrd="0" presId="urn:microsoft.com/office/officeart/2008/layout/HorizontalMultiLevelHierarchy"/>
    <dgm:cxn modelId="{1EB59284-E607-45DA-8662-FDDD5BB9C2AB}" type="presParOf" srcId="{7E9709F9-28C4-4761-8AA5-F6823991865F}" destId="{976E46F4-3657-408D-B4CB-8FC0A2CD1B14}" srcOrd="5" destOrd="0" presId="urn:microsoft.com/office/officeart/2008/layout/HorizontalMultiLevelHierarchy"/>
    <dgm:cxn modelId="{ECB7EE07-95ED-4010-AF99-FF28C90166C5}" type="presParOf" srcId="{976E46F4-3657-408D-B4CB-8FC0A2CD1B14}" destId="{92C41F17-CD7D-4B2A-9E0F-66ACFC99967D}" srcOrd="0" destOrd="0" presId="urn:microsoft.com/office/officeart/2008/layout/HorizontalMultiLevelHierarchy"/>
    <dgm:cxn modelId="{CB1789BB-D416-417B-B1E4-45F058DB6E93}" type="presParOf" srcId="{976E46F4-3657-408D-B4CB-8FC0A2CD1B14}" destId="{29BDD088-C4D7-4228-BFE1-491D0706BB0E}" srcOrd="1" destOrd="0" presId="urn:microsoft.com/office/officeart/2008/layout/HorizontalMultiLevelHierarchy"/>
    <dgm:cxn modelId="{C9CEF4DE-2174-480C-9057-25DF158DF33E}" type="presParOf" srcId="{5C6A3AF4-13A5-4DD9-BA8A-71BBEA60E3A0}" destId="{722BFF61-FBFD-44A9-98B4-B9858674152B}" srcOrd="4" destOrd="0" presId="urn:microsoft.com/office/officeart/2008/layout/HorizontalMultiLevelHierarchy"/>
    <dgm:cxn modelId="{9E109C82-3647-4CBD-9CDA-298320E9EDF3}" type="presParOf" srcId="{722BFF61-FBFD-44A9-98B4-B9858674152B}" destId="{DBF166A6-2727-4FBA-A498-FB6E07BA1137}" srcOrd="0" destOrd="0" presId="urn:microsoft.com/office/officeart/2008/layout/HorizontalMultiLevelHierarchy"/>
    <dgm:cxn modelId="{03EB375C-FF5E-43C8-9272-9B2F3A32D77E}" type="presParOf" srcId="{5C6A3AF4-13A5-4DD9-BA8A-71BBEA60E3A0}" destId="{D5A4E6E6-E761-4D6B-83A4-829CAFCCE02D}" srcOrd="5" destOrd="0" presId="urn:microsoft.com/office/officeart/2008/layout/HorizontalMultiLevelHierarchy"/>
    <dgm:cxn modelId="{3B2A294D-9430-42D7-A439-6CE66CA80A7A}" type="presParOf" srcId="{D5A4E6E6-E761-4D6B-83A4-829CAFCCE02D}" destId="{025957FF-8CE5-4F5B-83C5-FE400D888121}" srcOrd="0" destOrd="0" presId="urn:microsoft.com/office/officeart/2008/layout/HorizontalMultiLevelHierarchy"/>
    <dgm:cxn modelId="{495B7FDA-F3E0-4C8A-BFE1-83A2589C2BA2}" type="presParOf" srcId="{D5A4E6E6-E761-4D6B-83A4-829CAFCCE02D}" destId="{BA1D7B8B-A489-42D7-A4C5-9BC055093859}" srcOrd="1" destOrd="0" presId="urn:microsoft.com/office/officeart/2008/layout/HorizontalMultiLevelHierarchy"/>
    <dgm:cxn modelId="{8022BAEF-958B-4579-996E-562AD2D7547F}" type="presParOf" srcId="{BA1D7B8B-A489-42D7-A4C5-9BC055093859}" destId="{A8B06B69-BD21-40EA-BF6E-A29732A4977F}" srcOrd="0" destOrd="0" presId="urn:microsoft.com/office/officeart/2008/layout/HorizontalMultiLevelHierarchy"/>
    <dgm:cxn modelId="{EFC03A48-8AF5-4D7E-B309-EB61CE10373D}" type="presParOf" srcId="{A8B06B69-BD21-40EA-BF6E-A29732A4977F}" destId="{E3B5DB26-627D-478C-A0D1-B403D046AE49}" srcOrd="0" destOrd="0" presId="urn:microsoft.com/office/officeart/2008/layout/HorizontalMultiLevelHierarchy"/>
    <dgm:cxn modelId="{D6467EC1-E8D4-4129-8D98-C5D8F026E577}" type="presParOf" srcId="{BA1D7B8B-A489-42D7-A4C5-9BC055093859}" destId="{A22778C8-2111-4B03-B8E5-328C960789C7}" srcOrd="1" destOrd="0" presId="urn:microsoft.com/office/officeart/2008/layout/HorizontalMultiLevelHierarchy"/>
    <dgm:cxn modelId="{95EB84D6-D3A3-4BD6-B2EE-98D66B0AC82B}" type="presParOf" srcId="{A22778C8-2111-4B03-B8E5-328C960789C7}" destId="{022559C2-4DF0-481E-96AE-B0DF8582BF6A}" srcOrd="0" destOrd="0" presId="urn:microsoft.com/office/officeart/2008/layout/HorizontalMultiLevelHierarchy"/>
    <dgm:cxn modelId="{285CFE22-77A3-4233-9675-A1F5D5DF7D04}" type="presParOf" srcId="{A22778C8-2111-4B03-B8E5-328C960789C7}" destId="{AC28E1A6-FC32-4B04-9FF5-6112905FC2F2}" srcOrd="1" destOrd="0" presId="urn:microsoft.com/office/officeart/2008/layout/HorizontalMultiLevelHierarchy"/>
    <dgm:cxn modelId="{3C50D50B-2022-44EA-9F53-7D31731A6BF1}" type="presParOf" srcId="{BA1D7B8B-A489-42D7-A4C5-9BC055093859}" destId="{A84C9ED2-E885-44EF-BE86-98B8E848CF87}" srcOrd="2" destOrd="0" presId="urn:microsoft.com/office/officeart/2008/layout/HorizontalMultiLevelHierarchy"/>
    <dgm:cxn modelId="{42C17425-4CD5-4D9B-8870-D29FA5C1A396}" type="presParOf" srcId="{A84C9ED2-E885-44EF-BE86-98B8E848CF87}" destId="{D01C813F-60AC-4E68-89BD-7993EE1C3963}" srcOrd="0" destOrd="0" presId="urn:microsoft.com/office/officeart/2008/layout/HorizontalMultiLevelHierarchy"/>
    <dgm:cxn modelId="{0DF6828A-BE02-4B8C-82AB-1894EFF6FA53}" type="presParOf" srcId="{BA1D7B8B-A489-42D7-A4C5-9BC055093859}" destId="{3B339D1B-15C6-47B9-BCB8-D8BE1DAF0216}" srcOrd="3" destOrd="0" presId="urn:microsoft.com/office/officeart/2008/layout/HorizontalMultiLevelHierarchy"/>
    <dgm:cxn modelId="{5426CDF8-C140-4F21-B0BF-6CBB4122D313}" type="presParOf" srcId="{3B339D1B-15C6-47B9-BCB8-D8BE1DAF0216}" destId="{E7A985E9-32B6-453F-8009-26FE7A689C3B}" srcOrd="0" destOrd="0" presId="urn:microsoft.com/office/officeart/2008/layout/HorizontalMultiLevelHierarchy"/>
    <dgm:cxn modelId="{40DBBD67-B42F-491F-9E50-DD884A6D703C}" type="presParOf" srcId="{3B339D1B-15C6-47B9-BCB8-D8BE1DAF0216}" destId="{0709FB45-4855-4B7F-86CB-BD8D335615D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D986A0-22B7-4F46-B60A-F7CAFDF1EFF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7B9CD8CB-A37C-40A8-A829-CC3F5C0955DB}">
      <dgm:prSet phldrT="[Text]" custT="1"/>
      <dgm:spPr/>
      <dgm:t>
        <a:bodyPr/>
        <a:lstStyle/>
        <a:p>
          <a:r>
            <a:rPr lang="en-US" sz="1400" dirty="0">
              <a:solidFill>
                <a:schemeClr val="bg1"/>
              </a:solidFill>
              <a:latin typeface="Garamond" panose="02020404030301010803" pitchFamily="18" charset="0"/>
            </a:rPr>
            <a:t>Screened</a:t>
          </a:r>
          <a:endParaRPr lang="en-US" sz="1100" dirty="0">
            <a:solidFill>
              <a:schemeClr val="bg1"/>
            </a:solidFill>
            <a:latin typeface="Garamond" panose="02020404030301010803" pitchFamily="18" charset="0"/>
          </a:endParaRPr>
        </a:p>
      </dgm:t>
    </dgm:pt>
    <dgm:pt modelId="{AAC2212D-97A8-4E46-B1DC-AEF24F7BF754}" type="parTrans" cxnId="{8A080B1B-00B0-4D7E-9850-506F448F8BD1}">
      <dgm:prSet/>
      <dgm:spPr/>
      <dgm:t>
        <a:bodyPr/>
        <a:lstStyle/>
        <a:p>
          <a:endParaRPr lang="en-US">
            <a:latin typeface="Garamond" panose="02020404030301010803" pitchFamily="18" charset="0"/>
          </a:endParaRPr>
        </a:p>
      </dgm:t>
    </dgm:pt>
    <dgm:pt modelId="{4503BE34-CC63-4DC7-9AA4-CFDAA86B084D}" type="sibTrans" cxnId="{8A080B1B-00B0-4D7E-9850-506F448F8BD1}">
      <dgm:prSet/>
      <dgm:spPr/>
      <dgm:t>
        <a:bodyPr/>
        <a:lstStyle/>
        <a:p>
          <a:endParaRPr lang="en-US">
            <a:latin typeface="Garamond" panose="02020404030301010803" pitchFamily="18" charset="0"/>
          </a:endParaRPr>
        </a:p>
      </dgm:t>
    </dgm:pt>
    <dgm:pt modelId="{585C4AFF-906D-4394-A4F7-29480624F2E3}">
      <dgm:prSet phldrT="[Text]" custT="1"/>
      <dgm:spPr/>
      <dgm:t>
        <a:bodyPr/>
        <a:lstStyle/>
        <a:p>
          <a:r>
            <a:rPr lang="en-US" sz="1400" dirty="0">
              <a:solidFill>
                <a:schemeClr val="bg1"/>
              </a:solidFill>
              <a:latin typeface="Garamond" panose="02020404030301010803" pitchFamily="18" charset="0"/>
            </a:rPr>
            <a:t>In Need of Treatment</a:t>
          </a:r>
        </a:p>
      </dgm:t>
    </dgm:pt>
    <dgm:pt modelId="{5513B762-11C5-417A-BCE8-BF49A39608CE}" type="parTrans" cxnId="{D41D295F-A625-4BF8-BFCC-26896F06C534}">
      <dgm:prSet/>
      <dgm:spPr/>
      <dgm:t>
        <a:bodyPr/>
        <a:lstStyle/>
        <a:p>
          <a:endParaRPr lang="en-US">
            <a:latin typeface="Garamond" panose="02020404030301010803" pitchFamily="18" charset="0"/>
          </a:endParaRPr>
        </a:p>
      </dgm:t>
    </dgm:pt>
    <dgm:pt modelId="{83D0320C-22C9-47DB-956E-E1735FD3B83F}" type="sibTrans" cxnId="{D41D295F-A625-4BF8-BFCC-26896F06C534}">
      <dgm:prSet/>
      <dgm:spPr/>
      <dgm:t>
        <a:bodyPr/>
        <a:lstStyle/>
        <a:p>
          <a:endParaRPr lang="en-US">
            <a:latin typeface="Garamond" panose="02020404030301010803" pitchFamily="18" charset="0"/>
          </a:endParaRPr>
        </a:p>
      </dgm:t>
    </dgm:pt>
    <dgm:pt modelId="{874EB32E-59D2-4A89-BDB6-240A58EA3305}">
      <dgm:prSet phldrT="[Text]" custT="1"/>
      <dgm:spPr/>
      <dgm:t>
        <a:bodyPr/>
        <a:lstStyle/>
        <a:p>
          <a:r>
            <a:rPr lang="en-US" sz="1400" dirty="0">
              <a:solidFill>
                <a:schemeClr val="bg1"/>
              </a:solidFill>
              <a:latin typeface="Garamond" panose="02020404030301010803" pitchFamily="18" charset="0"/>
            </a:rPr>
            <a:t>Referred to Treatment</a:t>
          </a:r>
        </a:p>
      </dgm:t>
    </dgm:pt>
    <dgm:pt modelId="{0AF34724-979C-4E76-86DE-9119DB0551EC}" type="parTrans" cxnId="{5A8250AB-39CF-4B15-8C5D-49A0480B01CB}">
      <dgm:prSet/>
      <dgm:spPr/>
      <dgm:t>
        <a:bodyPr/>
        <a:lstStyle/>
        <a:p>
          <a:endParaRPr lang="en-US">
            <a:latin typeface="Garamond" panose="02020404030301010803" pitchFamily="18" charset="0"/>
          </a:endParaRPr>
        </a:p>
      </dgm:t>
    </dgm:pt>
    <dgm:pt modelId="{7DE6224A-3147-45F4-B141-26490D60FFF5}" type="sibTrans" cxnId="{5A8250AB-39CF-4B15-8C5D-49A0480B01CB}">
      <dgm:prSet/>
      <dgm:spPr/>
      <dgm:t>
        <a:bodyPr/>
        <a:lstStyle/>
        <a:p>
          <a:endParaRPr lang="en-US">
            <a:latin typeface="Garamond" panose="02020404030301010803" pitchFamily="18" charset="0"/>
          </a:endParaRPr>
        </a:p>
      </dgm:t>
    </dgm:pt>
    <dgm:pt modelId="{155DE6F0-E805-4A7B-8AD1-43B3195A2B5D}">
      <dgm:prSet phldrT="[Text]" custT="1"/>
      <dgm:spPr/>
      <dgm:t>
        <a:bodyPr/>
        <a:lstStyle/>
        <a:p>
          <a:r>
            <a:rPr lang="en-US" sz="1400" dirty="0">
              <a:solidFill>
                <a:schemeClr val="bg1"/>
              </a:solidFill>
              <a:latin typeface="Garamond" panose="02020404030301010803" pitchFamily="18" charset="0"/>
            </a:rPr>
            <a:t>Initiation of Treatment</a:t>
          </a:r>
        </a:p>
      </dgm:t>
    </dgm:pt>
    <dgm:pt modelId="{BB0BA061-AE2F-4D62-8FE6-458B899C7CD9}" type="parTrans" cxnId="{960125BA-F9BD-4A9B-9391-226AEAD5E80C}">
      <dgm:prSet/>
      <dgm:spPr/>
      <dgm:t>
        <a:bodyPr/>
        <a:lstStyle/>
        <a:p>
          <a:endParaRPr lang="en-US">
            <a:latin typeface="Garamond" panose="02020404030301010803" pitchFamily="18" charset="0"/>
          </a:endParaRPr>
        </a:p>
      </dgm:t>
    </dgm:pt>
    <dgm:pt modelId="{A7CE064E-A4AC-4D13-9184-9D1C10334787}" type="sibTrans" cxnId="{960125BA-F9BD-4A9B-9391-226AEAD5E80C}">
      <dgm:prSet/>
      <dgm:spPr/>
      <dgm:t>
        <a:bodyPr/>
        <a:lstStyle/>
        <a:p>
          <a:endParaRPr lang="en-US">
            <a:latin typeface="Garamond" panose="02020404030301010803" pitchFamily="18" charset="0"/>
          </a:endParaRPr>
        </a:p>
      </dgm:t>
    </dgm:pt>
    <dgm:pt modelId="{E440D722-6167-4CFD-9B8D-486E5335F16D}">
      <dgm:prSet phldrT="[Text]" custT="1"/>
      <dgm:spPr/>
      <dgm:t>
        <a:bodyPr/>
        <a:lstStyle/>
        <a:p>
          <a:r>
            <a:rPr lang="en-US" sz="1400" dirty="0">
              <a:solidFill>
                <a:schemeClr val="bg1"/>
              </a:solidFill>
              <a:latin typeface="Garamond" panose="02020404030301010803" pitchFamily="18" charset="0"/>
            </a:rPr>
            <a:t>Treatment</a:t>
          </a:r>
          <a:r>
            <a:rPr lang="en-US" sz="1200" dirty="0">
              <a:solidFill>
                <a:schemeClr val="bg1"/>
              </a:solidFill>
              <a:latin typeface="Garamond" panose="02020404030301010803" pitchFamily="18" charset="0"/>
            </a:rPr>
            <a:t> </a:t>
          </a:r>
          <a:r>
            <a:rPr lang="en-US" sz="1400" dirty="0">
              <a:solidFill>
                <a:schemeClr val="bg1"/>
              </a:solidFill>
              <a:latin typeface="Garamond" panose="02020404030301010803" pitchFamily="18" charset="0"/>
            </a:rPr>
            <a:t>Engagement</a:t>
          </a:r>
          <a:endParaRPr lang="en-US" sz="1200" dirty="0">
            <a:solidFill>
              <a:schemeClr val="bg1"/>
            </a:solidFill>
            <a:latin typeface="Garamond" panose="02020404030301010803" pitchFamily="18" charset="0"/>
          </a:endParaRPr>
        </a:p>
      </dgm:t>
    </dgm:pt>
    <dgm:pt modelId="{87EE9D93-06F7-4B14-A45B-2125F154717D}" type="parTrans" cxnId="{6E832D26-CBFD-4EC0-8E2E-167328A1FDD3}">
      <dgm:prSet/>
      <dgm:spPr/>
      <dgm:t>
        <a:bodyPr/>
        <a:lstStyle/>
        <a:p>
          <a:endParaRPr lang="en-US">
            <a:latin typeface="Garamond" panose="02020404030301010803" pitchFamily="18" charset="0"/>
          </a:endParaRPr>
        </a:p>
      </dgm:t>
    </dgm:pt>
    <dgm:pt modelId="{6E87B11E-E841-4FA7-BC8A-6FDE290534BD}" type="sibTrans" cxnId="{6E832D26-CBFD-4EC0-8E2E-167328A1FDD3}">
      <dgm:prSet/>
      <dgm:spPr/>
      <dgm:t>
        <a:bodyPr/>
        <a:lstStyle/>
        <a:p>
          <a:endParaRPr lang="en-US">
            <a:latin typeface="Garamond" panose="02020404030301010803" pitchFamily="18" charset="0"/>
          </a:endParaRPr>
        </a:p>
      </dgm:t>
    </dgm:pt>
    <dgm:pt modelId="{3A00FAA6-9325-4520-AE09-42296AE71FA4}">
      <dgm:prSet phldrT="[Text]" custT="1"/>
      <dgm:spPr/>
      <dgm:t>
        <a:bodyPr/>
        <a:lstStyle/>
        <a:p>
          <a:r>
            <a:rPr lang="en-US" sz="1400" dirty="0">
              <a:solidFill>
                <a:schemeClr val="bg1"/>
              </a:solidFill>
              <a:latin typeface="Garamond" panose="02020404030301010803" pitchFamily="18" charset="0"/>
            </a:rPr>
            <a:t>Continuing </a:t>
          </a:r>
        </a:p>
        <a:p>
          <a:r>
            <a:rPr lang="en-US" sz="1400" dirty="0">
              <a:solidFill>
                <a:schemeClr val="bg1"/>
              </a:solidFill>
              <a:latin typeface="Garamond" panose="02020404030301010803" pitchFamily="18" charset="0"/>
            </a:rPr>
            <a:t>Care</a:t>
          </a:r>
        </a:p>
      </dgm:t>
    </dgm:pt>
    <dgm:pt modelId="{1D9B6FBD-19F5-4179-8D51-0077683F7EAF}" type="parTrans" cxnId="{BBA559D0-E4F7-4BDA-BA86-B39194AE4942}">
      <dgm:prSet/>
      <dgm:spPr/>
      <dgm:t>
        <a:bodyPr/>
        <a:lstStyle/>
        <a:p>
          <a:endParaRPr lang="en-US">
            <a:latin typeface="Garamond" panose="02020404030301010803" pitchFamily="18" charset="0"/>
          </a:endParaRPr>
        </a:p>
      </dgm:t>
    </dgm:pt>
    <dgm:pt modelId="{9AB958E0-FEB5-4579-AD2D-83B75AE69611}" type="sibTrans" cxnId="{BBA559D0-E4F7-4BDA-BA86-B39194AE4942}">
      <dgm:prSet/>
      <dgm:spPr/>
      <dgm:t>
        <a:bodyPr/>
        <a:lstStyle/>
        <a:p>
          <a:endParaRPr lang="en-US">
            <a:latin typeface="Garamond" panose="02020404030301010803" pitchFamily="18" charset="0"/>
          </a:endParaRPr>
        </a:p>
      </dgm:t>
    </dgm:pt>
    <dgm:pt modelId="{25BDB425-D42B-4A16-955F-C5E922FC46A2}" type="pres">
      <dgm:prSet presAssocID="{9BD986A0-22B7-4F46-B60A-F7CAFDF1EFF9}" presName="Name0" presStyleCnt="0">
        <dgm:presLayoutVars>
          <dgm:chMax val="7"/>
          <dgm:chPref val="7"/>
          <dgm:dir/>
          <dgm:animLvl val="lvl"/>
        </dgm:presLayoutVars>
      </dgm:prSet>
      <dgm:spPr/>
    </dgm:pt>
    <dgm:pt modelId="{2CE38929-428D-4DBB-AFD5-A59F2211BA36}" type="pres">
      <dgm:prSet presAssocID="{7B9CD8CB-A37C-40A8-A829-CC3F5C0955DB}" presName="Accent1" presStyleCnt="0"/>
      <dgm:spPr/>
    </dgm:pt>
    <dgm:pt modelId="{C51BFF18-FCAA-4E43-8467-E7211A977638}" type="pres">
      <dgm:prSet presAssocID="{7B9CD8CB-A37C-40A8-A829-CC3F5C0955DB}" presName="Accent" presStyleLbl="node1" presStyleIdx="0" presStyleCnt="6"/>
      <dgm:spPr/>
    </dgm:pt>
    <dgm:pt modelId="{1C8048BC-21D3-4CF4-8547-DD4C01FCB7CE}" type="pres">
      <dgm:prSet presAssocID="{7B9CD8CB-A37C-40A8-A829-CC3F5C0955DB}" presName="Parent1" presStyleLbl="revTx" presStyleIdx="0" presStyleCnt="6">
        <dgm:presLayoutVars>
          <dgm:chMax val="1"/>
          <dgm:chPref val="1"/>
          <dgm:bulletEnabled val="1"/>
        </dgm:presLayoutVars>
      </dgm:prSet>
      <dgm:spPr/>
    </dgm:pt>
    <dgm:pt modelId="{3763B8B8-793B-4442-98A7-17C4CAD49537}" type="pres">
      <dgm:prSet presAssocID="{585C4AFF-906D-4394-A4F7-29480624F2E3}" presName="Accent2" presStyleCnt="0"/>
      <dgm:spPr/>
    </dgm:pt>
    <dgm:pt modelId="{A4C9F617-F285-46F3-B5DA-189E83549854}" type="pres">
      <dgm:prSet presAssocID="{585C4AFF-906D-4394-A4F7-29480624F2E3}" presName="Accent" presStyleLbl="node1" presStyleIdx="1" presStyleCnt="6"/>
      <dgm:spPr/>
    </dgm:pt>
    <dgm:pt modelId="{5AB9D0EE-9D43-4C95-A7BE-87F8C67103BF}" type="pres">
      <dgm:prSet presAssocID="{585C4AFF-906D-4394-A4F7-29480624F2E3}" presName="Parent2" presStyleLbl="revTx" presStyleIdx="1" presStyleCnt="6" custScaleX="136943" custScaleY="164290">
        <dgm:presLayoutVars>
          <dgm:chMax val="1"/>
          <dgm:chPref val="1"/>
          <dgm:bulletEnabled val="1"/>
        </dgm:presLayoutVars>
      </dgm:prSet>
      <dgm:spPr/>
    </dgm:pt>
    <dgm:pt modelId="{84A06087-F670-4188-A3C0-ACAF8D24A1BB}" type="pres">
      <dgm:prSet presAssocID="{874EB32E-59D2-4A89-BDB6-240A58EA3305}" presName="Accent3" presStyleCnt="0"/>
      <dgm:spPr/>
    </dgm:pt>
    <dgm:pt modelId="{28A8DABE-ECF0-4D6F-AD47-1638F57DCD52}" type="pres">
      <dgm:prSet presAssocID="{874EB32E-59D2-4A89-BDB6-240A58EA3305}" presName="Accent" presStyleLbl="node1" presStyleIdx="2" presStyleCnt="6"/>
      <dgm:spPr/>
    </dgm:pt>
    <dgm:pt modelId="{0D1D13AA-98B3-428C-86E1-0D2D464D7369}" type="pres">
      <dgm:prSet presAssocID="{874EB32E-59D2-4A89-BDB6-240A58EA3305}" presName="Parent3" presStyleLbl="revTx" presStyleIdx="2" presStyleCnt="6" custScaleX="137040">
        <dgm:presLayoutVars>
          <dgm:chMax val="1"/>
          <dgm:chPref val="1"/>
          <dgm:bulletEnabled val="1"/>
        </dgm:presLayoutVars>
      </dgm:prSet>
      <dgm:spPr/>
    </dgm:pt>
    <dgm:pt modelId="{3FC1B92C-3B30-4138-A9EF-D1A7782A677F}" type="pres">
      <dgm:prSet presAssocID="{155DE6F0-E805-4A7B-8AD1-43B3195A2B5D}" presName="Accent4" presStyleCnt="0"/>
      <dgm:spPr/>
    </dgm:pt>
    <dgm:pt modelId="{8FABE188-039B-44C7-9EFA-2577462A75CE}" type="pres">
      <dgm:prSet presAssocID="{155DE6F0-E805-4A7B-8AD1-43B3195A2B5D}" presName="Accent" presStyleLbl="node1" presStyleIdx="3" presStyleCnt="6"/>
      <dgm:spPr/>
    </dgm:pt>
    <dgm:pt modelId="{B516CA7F-77AE-45EC-968B-578AC785B108}" type="pres">
      <dgm:prSet presAssocID="{155DE6F0-E805-4A7B-8AD1-43B3195A2B5D}" presName="Parent4" presStyleLbl="revTx" presStyleIdx="3" presStyleCnt="6" custScaleX="131825" custLinFactNeighborX="6397" custLinFactNeighborY="10243">
        <dgm:presLayoutVars>
          <dgm:chMax val="1"/>
          <dgm:chPref val="1"/>
          <dgm:bulletEnabled val="1"/>
        </dgm:presLayoutVars>
      </dgm:prSet>
      <dgm:spPr/>
    </dgm:pt>
    <dgm:pt modelId="{4A384063-72EF-47E9-81AA-2B5523B5B096}" type="pres">
      <dgm:prSet presAssocID="{E440D722-6167-4CFD-9B8D-486E5335F16D}" presName="Accent5" presStyleCnt="0"/>
      <dgm:spPr/>
    </dgm:pt>
    <dgm:pt modelId="{0FC2A816-6AB5-48C1-ADF9-5514446B6EEF}" type="pres">
      <dgm:prSet presAssocID="{E440D722-6167-4CFD-9B8D-486E5335F16D}" presName="Accent" presStyleLbl="node1" presStyleIdx="4" presStyleCnt="6"/>
      <dgm:spPr/>
    </dgm:pt>
    <dgm:pt modelId="{DEDF358B-AB37-47FE-BCC7-5C22CC47D946}" type="pres">
      <dgm:prSet presAssocID="{E440D722-6167-4CFD-9B8D-486E5335F16D}" presName="Parent5" presStyleLbl="revTx" presStyleIdx="4" presStyleCnt="6" custScaleX="162631" custLinFactNeighborX="-7677" custLinFactNeighborY="4926">
        <dgm:presLayoutVars>
          <dgm:chMax val="1"/>
          <dgm:chPref val="1"/>
          <dgm:bulletEnabled val="1"/>
        </dgm:presLayoutVars>
      </dgm:prSet>
      <dgm:spPr/>
    </dgm:pt>
    <dgm:pt modelId="{14B838FB-6104-4D23-A728-9062050764FE}" type="pres">
      <dgm:prSet presAssocID="{3A00FAA6-9325-4520-AE09-42296AE71FA4}" presName="Accent6" presStyleCnt="0"/>
      <dgm:spPr/>
    </dgm:pt>
    <dgm:pt modelId="{5ADEB2ED-28AE-4E99-9447-498E2A5FBF7B}" type="pres">
      <dgm:prSet presAssocID="{3A00FAA6-9325-4520-AE09-42296AE71FA4}" presName="Accent" presStyleLbl="node1" presStyleIdx="5" presStyleCnt="6"/>
      <dgm:spPr/>
    </dgm:pt>
    <dgm:pt modelId="{B6C0952E-ACBB-4831-9C56-F1C9BFB3F506}" type="pres">
      <dgm:prSet presAssocID="{3A00FAA6-9325-4520-AE09-42296AE71FA4}" presName="Parent6" presStyleLbl="revTx" presStyleIdx="5" presStyleCnt="6" custScaleX="149739">
        <dgm:presLayoutVars>
          <dgm:chMax val="1"/>
          <dgm:chPref val="1"/>
          <dgm:bulletEnabled val="1"/>
        </dgm:presLayoutVars>
      </dgm:prSet>
      <dgm:spPr/>
    </dgm:pt>
  </dgm:ptLst>
  <dgm:cxnLst>
    <dgm:cxn modelId="{8A080B1B-00B0-4D7E-9850-506F448F8BD1}" srcId="{9BD986A0-22B7-4F46-B60A-F7CAFDF1EFF9}" destId="{7B9CD8CB-A37C-40A8-A829-CC3F5C0955DB}" srcOrd="0" destOrd="0" parTransId="{AAC2212D-97A8-4E46-B1DC-AEF24F7BF754}" sibTransId="{4503BE34-CC63-4DC7-9AA4-CFDAA86B084D}"/>
    <dgm:cxn modelId="{6E832D26-CBFD-4EC0-8E2E-167328A1FDD3}" srcId="{9BD986A0-22B7-4F46-B60A-F7CAFDF1EFF9}" destId="{E440D722-6167-4CFD-9B8D-486E5335F16D}" srcOrd="4" destOrd="0" parTransId="{87EE9D93-06F7-4B14-A45B-2125F154717D}" sibTransId="{6E87B11E-E841-4FA7-BC8A-6FDE290534BD}"/>
    <dgm:cxn modelId="{2F94143D-F7D4-4EE5-84B7-4F84397AAD18}" type="presOf" srcId="{9BD986A0-22B7-4F46-B60A-F7CAFDF1EFF9}" destId="{25BDB425-D42B-4A16-955F-C5E922FC46A2}" srcOrd="0" destOrd="0" presId="urn:microsoft.com/office/officeart/2009/layout/CircleArrowProcess"/>
    <dgm:cxn modelId="{0EC38C3D-4E1D-412A-BCD7-1FDE9A61E530}" type="presOf" srcId="{E440D722-6167-4CFD-9B8D-486E5335F16D}" destId="{DEDF358B-AB37-47FE-BCC7-5C22CC47D946}" srcOrd="0" destOrd="0" presId="urn:microsoft.com/office/officeart/2009/layout/CircleArrowProcess"/>
    <dgm:cxn modelId="{3B96213E-905F-468B-8207-DB24F3AE9BE7}" type="presOf" srcId="{874EB32E-59D2-4A89-BDB6-240A58EA3305}" destId="{0D1D13AA-98B3-428C-86E1-0D2D464D7369}" srcOrd="0" destOrd="0" presId="urn:microsoft.com/office/officeart/2009/layout/CircleArrowProcess"/>
    <dgm:cxn modelId="{D41D295F-A625-4BF8-BFCC-26896F06C534}" srcId="{9BD986A0-22B7-4F46-B60A-F7CAFDF1EFF9}" destId="{585C4AFF-906D-4394-A4F7-29480624F2E3}" srcOrd="1" destOrd="0" parTransId="{5513B762-11C5-417A-BCE8-BF49A39608CE}" sibTransId="{83D0320C-22C9-47DB-956E-E1735FD3B83F}"/>
    <dgm:cxn modelId="{7B838498-1975-4AFB-B97B-A0CA387117EF}" type="presOf" srcId="{3A00FAA6-9325-4520-AE09-42296AE71FA4}" destId="{B6C0952E-ACBB-4831-9C56-F1C9BFB3F506}" srcOrd="0" destOrd="0" presId="urn:microsoft.com/office/officeart/2009/layout/CircleArrowProcess"/>
    <dgm:cxn modelId="{5A8250AB-39CF-4B15-8C5D-49A0480B01CB}" srcId="{9BD986A0-22B7-4F46-B60A-F7CAFDF1EFF9}" destId="{874EB32E-59D2-4A89-BDB6-240A58EA3305}" srcOrd="2" destOrd="0" parTransId="{0AF34724-979C-4E76-86DE-9119DB0551EC}" sibTransId="{7DE6224A-3147-45F4-B141-26490D60FFF5}"/>
    <dgm:cxn modelId="{960125BA-F9BD-4A9B-9391-226AEAD5E80C}" srcId="{9BD986A0-22B7-4F46-B60A-F7CAFDF1EFF9}" destId="{155DE6F0-E805-4A7B-8AD1-43B3195A2B5D}" srcOrd="3" destOrd="0" parTransId="{BB0BA061-AE2F-4D62-8FE6-458B899C7CD9}" sibTransId="{A7CE064E-A4AC-4D13-9184-9D1C10334787}"/>
    <dgm:cxn modelId="{BBA559D0-E4F7-4BDA-BA86-B39194AE4942}" srcId="{9BD986A0-22B7-4F46-B60A-F7CAFDF1EFF9}" destId="{3A00FAA6-9325-4520-AE09-42296AE71FA4}" srcOrd="5" destOrd="0" parTransId="{1D9B6FBD-19F5-4179-8D51-0077683F7EAF}" sibTransId="{9AB958E0-FEB5-4579-AD2D-83B75AE69611}"/>
    <dgm:cxn modelId="{E9A7D4D3-1B9E-41AA-87B0-07728AD4412F}" type="presOf" srcId="{7B9CD8CB-A37C-40A8-A829-CC3F5C0955DB}" destId="{1C8048BC-21D3-4CF4-8547-DD4C01FCB7CE}" srcOrd="0" destOrd="0" presId="urn:microsoft.com/office/officeart/2009/layout/CircleArrowProcess"/>
    <dgm:cxn modelId="{38680CE3-F63B-4C62-BCB5-CFEAAF143CA4}" type="presOf" srcId="{585C4AFF-906D-4394-A4F7-29480624F2E3}" destId="{5AB9D0EE-9D43-4C95-A7BE-87F8C67103BF}" srcOrd="0" destOrd="0" presId="urn:microsoft.com/office/officeart/2009/layout/CircleArrowProcess"/>
    <dgm:cxn modelId="{671EA3F4-7091-4A17-ACB5-DEBBFB4EF317}" type="presOf" srcId="{155DE6F0-E805-4A7B-8AD1-43B3195A2B5D}" destId="{B516CA7F-77AE-45EC-968B-578AC785B108}" srcOrd="0" destOrd="0" presId="urn:microsoft.com/office/officeart/2009/layout/CircleArrowProcess"/>
    <dgm:cxn modelId="{4EA566D2-9417-4A5A-A140-41720BB0622F}" type="presParOf" srcId="{25BDB425-D42B-4A16-955F-C5E922FC46A2}" destId="{2CE38929-428D-4DBB-AFD5-A59F2211BA36}" srcOrd="0" destOrd="0" presId="urn:microsoft.com/office/officeart/2009/layout/CircleArrowProcess"/>
    <dgm:cxn modelId="{C8690EA0-DD01-49FB-8D07-12AFF7A87154}" type="presParOf" srcId="{2CE38929-428D-4DBB-AFD5-A59F2211BA36}" destId="{C51BFF18-FCAA-4E43-8467-E7211A977638}" srcOrd="0" destOrd="0" presId="urn:microsoft.com/office/officeart/2009/layout/CircleArrowProcess"/>
    <dgm:cxn modelId="{FEC42057-58BB-46F7-A9DF-AB2407F3CC70}" type="presParOf" srcId="{25BDB425-D42B-4A16-955F-C5E922FC46A2}" destId="{1C8048BC-21D3-4CF4-8547-DD4C01FCB7CE}" srcOrd="1" destOrd="0" presId="urn:microsoft.com/office/officeart/2009/layout/CircleArrowProcess"/>
    <dgm:cxn modelId="{58193D0E-375C-4072-AAEE-0BB0FA13213C}" type="presParOf" srcId="{25BDB425-D42B-4A16-955F-C5E922FC46A2}" destId="{3763B8B8-793B-4442-98A7-17C4CAD49537}" srcOrd="2" destOrd="0" presId="urn:microsoft.com/office/officeart/2009/layout/CircleArrowProcess"/>
    <dgm:cxn modelId="{E2ED0299-443D-462C-8981-168E27769581}" type="presParOf" srcId="{3763B8B8-793B-4442-98A7-17C4CAD49537}" destId="{A4C9F617-F285-46F3-B5DA-189E83549854}" srcOrd="0" destOrd="0" presId="urn:microsoft.com/office/officeart/2009/layout/CircleArrowProcess"/>
    <dgm:cxn modelId="{73B1F824-BB34-4C48-AE0C-65A6F8E81AC5}" type="presParOf" srcId="{25BDB425-D42B-4A16-955F-C5E922FC46A2}" destId="{5AB9D0EE-9D43-4C95-A7BE-87F8C67103BF}" srcOrd="3" destOrd="0" presId="urn:microsoft.com/office/officeart/2009/layout/CircleArrowProcess"/>
    <dgm:cxn modelId="{241A8A00-53D7-4F8E-98C8-F550D53F850D}" type="presParOf" srcId="{25BDB425-D42B-4A16-955F-C5E922FC46A2}" destId="{84A06087-F670-4188-A3C0-ACAF8D24A1BB}" srcOrd="4" destOrd="0" presId="urn:microsoft.com/office/officeart/2009/layout/CircleArrowProcess"/>
    <dgm:cxn modelId="{EDF7607C-6258-4D86-8A24-16E4398DD16D}" type="presParOf" srcId="{84A06087-F670-4188-A3C0-ACAF8D24A1BB}" destId="{28A8DABE-ECF0-4D6F-AD47-1638F57DCD52}" srcOrd="0" destOrd="0" presId="urn:microsoft.com/office/officeart/2009/layout/CircleArrowProcess"/>
    <dgm:cxn modelId="{79F54B67-24F5-481F-86C7-BAC2B4A24B19}" type="presParOf" srcId="{25BDB425-D42B-4A16-955F-C5E922FC46A2}" destId="{0D1D13AA-98B3-428C-86E1-0D2D464D7369}" srcOrd="5" destOrd="0" presId="urn:microsoft.com/office/officeart/2009/layout/CircleArrowProcess"/>
    <dgm:cxn modelId="{4BD9036C-E1C9-485A-8FE8-1DFF18C718E9}" type="presParOf" srcId="{25BDB425-D42B-4A16-955F-C5E922FC46A2}" destId="{3FC1B92C-3B30-4138-A9EF-D1A7782A677F}" srcOrd="6" destOrd="0" presId="urn:microsoft.com/office/officeart/2009/layout/CircleArrowProcess"/>
    <dgm:cxn modelId="{71247BA4-5AEF-4CEC-817A-81D65DEF3359}" type="presParOf" srcId="{3FC1B92C-3B30-4138-A9EF-D1A7782A677F}" destId="{8FABE188-039B-44C7-9EFA-2577462A75CE}" srcOrd="0" destOrd="0" presId="urn:microsoft.com/office/officeart/2009/layout/CircleArrowProcess"/>
    <dgm:cxn modelId="{8B15AB77-78F9-4728-ACD0-07CFBAA38FCA}" type="presParOf" srcId="{25BDB425-D42B-4A16-955F-C5E922FC46A2}" destId="{B516CA7F-77AE-45EC-968B-578AC785B108}" srcOrd="7" destOrd="0" presId="urn:microsoft.com/office/officeart/2009/layout/CircleArrowProcess"/>
    <dgm:cxn modelId="{55F97E9C-462F-46E1-B342-41D3A483AF40}" type="presParOf" srcId="{25BDB425-D42B-4A16-955F-C5E922FC46A2}" destId="{4A384063-72EF-47E9-81AA-2B5523B5B096}" srcOrd="8" destOrd="0" presId="urn:microsoft.com/office/officeart/2009/layout/CircleArrowProcess"/>
    <dgm:cxn modelId="{CF362A60-3E78-41E0-9631-0155FCF061E8}" type="presParOf" srcId="{4A384063-72EF-47E9-81AA-2B5523B5B096}" destId="{0FC2A816-6AB5-48C1-ADF9-5514446B6EEF}" srcOrd="0" destOrd="0" presId="urn:microsoft.com/office/officeart/2009/layout/CircleArrowProcess"/>
    <dgm:cxn modelId="{79F44EC5-D7FC-4A68-9405-B08FFAE0F2F0}" type="presParOf" srcId="{25BDB425-D42B-4A16-955F-C5E922FC46A2}" destId="{DEDF358B-AB37-47FE-BCC7-5C22CC47D946}" srcOrd="9" destOrd="0" presId="urn:microsoft.com/office/officeart/2009/layout/CircleArrowProcess"/>
    <dgm:cxn modelId="{4D8D018F-DC4B-473E-A9C5-6B7255A5C6DB}" type="presParOf" srcId="{25BDB425-D42B-4A16-955F-C5E922FC46A2}" destId="{14B838FB-6104-4D23-A728-9062050764FE}" srcOrd="10" destOrd="0" presId="urn:microsoft.com/office/officeart/2009/layout/CircleArrowProcess"/>
    <dgm:cxn modelId="{68101801-19CA-4479-AC30-836EB60D9D54}" type="presParOf" srcId="{14B838FB-6104-4D23-A728-9062050764FE}" destId="{5ADEB2ED-28AE-4E99-9447-498E2A5FBF7B}" srcOrd="0" destOrd="0" presId="urn:microsoft.com/office/officeart/2009/layout/CircleArrowProcess"/>
    <dgm:cxn modelId="{0B3FC07C-B6A6-4519-8D4D-0CFB22E8E256}" type="presParOf" srcId="{25BDB425-D42B-4A16-955F-C5E922FC46A2}" destId="{B6C0952E-ACBB-4831-9C56-F1C9BFB3F506}" srcOrd="1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57B2E7-37A6-4FD1-9BCE-C42D73F68DB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A68122CC-BC0C-483A-9F2E-A9A6D55CB6B0}">
      <dgm:prSet phldrT="[Text]" custT="1"/>
      <dgm:spPr/>
      <dgm:t>
        <a:bodyPr/>
        <a:lstStyle/>
        <a:p>
          <a:r>
            <a:rPr lang="en-US" sz="2000" dirty="0">
              <a:latin typeface="Garamond" panose="02020404030301010803" pitchFamily="18" charset="0"/>
            </a:rPr>
            <a:t>Screened</a:t>
          </a:r>
        </a:p>
      </dgm:t>
    </dgm:pt>
    <dgm:pt modelId="{E63DA614-5A0C-49BE-9FBF-93287D6F7E76}" type="parTrans" cxnId="{10D9E414-3CF2-4B66-ABA9-9360E5FABF8C}">
      <dgm:prSet/>
      <dgm:spPr/>
      <dgm:t>
        <a:bodyPr/>
        <a:lstStyle/>
        <a:p>
          <a:endParaRPr lang="en-US">
            <a:latin typeface="Garamond" panose="02020404030301010803" pitchFamily="18" charset="0"/>
          </a:endParaRPr>
        </a:p>
      </dgm:t>
    </dgm:pt>
    <dgm:pt modelId="{845E7687-BCF6-4FF1-8742-ED87BC59551A}" type="sibTrans" cxnId="{10D9E414-3CF2-4B66-ABA9-9360E5FABF8C}">
      <dgm:prSet/>
      <dgm:spPr/>
      <dgm:t>
        <a:bodyPr/>
        <a:lstStyle/>
        <a:p>
          <a:endParaRPr lang="en-US">
            <a:latin typeface="Garamond" panose="02020404030301010803" pitchFamily="18" charset="0"/>
          </a:endParaRPr>
        </a:p>
      </dgm:t>
    </dgm:pt>
    <dgm:pt modelId="{801E4B6D-9A33-4E08-8480-182EBDE1A17F}">
      <dgm:prSet phldrT="[Text]" custT="1"/>
      <dgm:spPr/>
      <dgm:t>
        <a:bodyPr/>
        <a:lstStyle/>
        <a:p>
          <a:r>
            <a:rPr lang="en-US" sz="2000" dirty="0">
              <a:latin typeface="Garamond" panose="02020404030301010803" pitchFamily="18" charset="0"/>
            </a:rPr>
            <a:t>In Need of </a:t>
          </a:r>
          <a:r>
            <a:rPr lang="en-US" sz="1800" dirty="0">
              <a:latin typeface="Garamond" panose="02020404030301010803" pitchFamily="18" charset="0"/>
            </a:rPr>
            <a:t>Treatment</a:t>
          </a:r>
          <a:endParaRPr lang="en-US" sz="2000" dirty="0">
            <a:latin typeface="Garamond" panose="02020404030301010803" pitchFamily="18" charset="0"/>
          </a:endParaRPr>
        </a:p>
      </dgm:t>
    </dgm:pt>
    <dgm:pt modelId="{316F5FA2-5A08-4596-A9FD-975E39DCAAC7}" type="parTrans" cxnId="{75FBDCA1-8F15-4392-9AB6-DB5E588E8E9C}">
      <dgm:prSet/>
      <dgm:spPr/>
      <dgm:t>
        <a:bodyPr/>
        <a:lstStyle/>
        <a:p>
          <a:endParaRPr lang="en-US">
            <a:latin typeface="Garamond" panose="02020404030301010803" pitchFamily="18" charset="0"/>
          </a:endParaRPr>
        </a:p>
      </dgm:t>
    </dgm:pt>
    <dgm:pt modelId="{3E3144BD-90EB-4941-8FBB-AF4789C5D0B6}" type="sibTrans" cxnId="{75FBDCA1-8F15-4392-9AB6-DB5E588E8E9C}">
      <dgm:prSet/>
      <dgm:spPr/>
      <dgm:t>
        <a:bodyPr/>
        <a:lstStyle/>
        <a:p>
          <a:endParaRPr lang="en-US">
            <a:latin typeface="Garamond" panose="02020404030301010803" pitchFamily="18" charset="0"/>
          </a:endParaRPr>
        </a:p>
      </dgm:t>
    </dgm:pt>
    <dgm:pt modelId="{42E4E2AD-DD6B-4A11-89AB-8DE5C5F18541}">
      <dgm:prSet phldrT="[Text]" custT="1"/>
      <dgm:spPr/>
      <dgm:t>
        <a:bodyPr/>
        <a:lstStyle/>
        <a:p>
          <a:r>
            <a:rPr lang="en-US" sz="2000" dirty="0">
              <a:latin typeface="Garamond" panose="02020404030301010803" pitchFamily="18" charset="0"/>
            </a:rPr>
            <a:t>Referred to Treatment</a:t>
          </a:r>
        </a:p>
      </dgm:t>
    </dgm:pt>
    <dgm:pt modelId="{FF1DC85D-56A8-4DCA-A29E-AE78EE521EDB}" type="parTrans" cxnId="{5AE79BA5-5F9D-42B2-AC7D-80C252F99903}">
      <dgm:prSet/>
      <dgm:spPr/>
      <dgm:t>
        <a:bodyPr/>
        <a:lstStyle/>
        <a:p>
          <a:endParaRPr lang="en-US">
            <a:latin typeface="Garamond" panose="02020404030301010803" pitchFamily="18" charset="0"/>
          </a:endParaRPr>
        </a:p>
      </dgm:t>
    </dgm:pt>
    <dgm:pt modelId="{C6610B14-DEB8-4C45-8037-C23270067326}" type="sibTrans" cxnId="{5AE79BA5-5F9D-42B2-AC7D-80C252F99903}">
      <dgm:prSet/>
      <dgm:spPr/>
      <dgm:t>
        <a:bodyPr/>
        <a:lstStyle/>
        <a:p>
          <a:endParaRPr lang="en-US">
            <a:latin typeface="Garamond" panose="02020404030301010803" pitchFamily="18" charset="0"/>
          </a:endParaRPr>
        </a:p>
      </dgm:t>
    </dgm:pt>
    <dgm:pt modelId="{22E50E0F-7891-49DA-9128-68007281A2DF}">
      <dgm:prSet phldrT="[Text]" custT="1"/>
      <dgm:spPr/>
      <dgm:t>
        <a:bodyPr/>
        <a:lstStyle/>
        <a:p>
          <a:r>
            <a:rPr lang="en-US" sz="1800" dirty="0">
              <a:latin typeface="Garamond" panose="02020404030301010803" pitchFamily="18" charset="0"/>
            </a:rPr>
            <a:t>Initiation of Treatment</a:t>
          </a:r>
        </a:p>
      </dgm:t>
    </dgm:pt>
    <dgm:pt modelId="{F440DC36-8BF1-4C06-AAFF-CF58C44B775C}" type="parTrans" cxnId="{6C17C498-A6A1-4CD9-8CA0-1BC8543A3D72}">
      <dgm:prSet/>
      <dgm:spPr/>
      <dgm:t>
        <a:bodyPr/>
        <a:lstStyle/>
        <a:p>
          <a:endParaRPr lang="en-US">
            <a:latin typeface="Garamond" panose="02020404030301010803" pitchFamily="18" charset="0"/>
          </a:endParaRPr>
        </a:p>
      </dgm:t>
    </dgm:pt>
    <dgm:pt modelId="{3757B7DE-02E7-4133-8EFE-8695B8FDC47F}" type="sibTrans" cxnId="{6C17C498-A6A1-4CD9-8CA0-1BC8543A3D72}">
      <dgm:prSet/>
      <dgm:spPr/>
      <dgm:t>
        <a:bodyPr/>
        <a:lstStyle/>
        <a:p>
          <a:endParaRPr lang="en-US">
            <a:latin typeface="Garamond" panose="02020404030301010803" pitchFamily="18" charset="0"/>
          </a:endParaRPr>
        </a:p>
      </dgm:t>
    </dgm:pt>
    <dgm:pt modelId="{3820C408-E8DC-4ADF-A983-33B6654E444F}">
      <dgm:prSet phldrT="[Text]" custT="1"/>
      <dgm:spPr/>
      <dgm:t>
        <a:bodyPr/>
        <a:lstStyle/>
        <a:p>
          <a:r>
            <a:rPr lang="en-US" sz="1800" dirty="0">
              <a:latin typeface="Garamond" panose="02020404030301010803" pitchFamily="18" charset="0"/>
            </a:rPr>
            <a:t>Treatment</a:t>
          </a:r>
          <a:r>
            <a:rPr lang="en-US" sz="2000" dirty="0">
              <a:latin typeface="Garamond" panose="02020404030301010803" pitchFamily="18" charset="0"/>
            </a:rPr>
            <a:t> </a:t>
          </a:r>
          <a:r>
            <a:rPr lang="en-US" sz="1800" dirty="0">
              <a:latin typeface="Garamond" panose="02020404030301010803" pitchFamily="18" charset="0"/>
            </a:rPr>
            <a:t>Engagement</a:t>
          </a:r>
          <a:endParaRPr lang="en-US" sz="2000" dirty="0">
            <a:latin typeface="Garamond" panose="02020404030301010803" pitchFamily="18" charset="0"/>
          </a:endParaRPr>
        </a:p>
      </dgm:t>
    </dgm:pt>
    <dgm:pt modelId="{D3784F73-1D16-4B40-A3F2-5E35956071B4}" type="parTrans" cxnId="{A9280789-CCBB-4EDF-BE10-1C9490907807}">
      <dgm:prSet/>
      <dgm:spPr/>
      <dgm:t>
        <a:bodyPr/>
        <a:lstStyle/>
        <a:p>
          <a:endParaRPr lang="en-US">
            <a:latin typeface="Garamond" panose="02020404030301010803" pitchFamily="18" charset="0"/>
          </a:endParaRPr>
        </a:p>
      </dgm:t>
    </dgm:pt>
    <dgm:pt modelId="{7C2A920D-2313-4C9A-9BED-0B7E4988EBB0}" type="sibTrans" cxnId="{A9280789-CCBB-4EDF-BE10-1C9490907807}">
      <dgm:prSet/>
      <dgm:spPr/>
      <dgm:t>
        <a:bodyPr/>
        <a:lstStyle/>
        <a:p>
          <a:endParaRPr lang="en-US">
            <a:latin typeface="Garamond" panose="02020404030301010803" pitchFamily="18" charset="0"/>
          </a:endParaRPr>
        </a:p>
      </dgm:t>
    </dgm:pt>
    <dgm:pt modelId="{8DA19962-072E-49F7-93A9-5CB9129436C7}">
      <dgm:prSet phldrT="[Text]" custT="1"/>
      <dgm:spPr/>
      <dgm:t>
        <a:bodyPr/>
        <a:lstStyle/>
        <a:p>
          <a:r>
            <a:rPr lang="en-US" sz="1600" dirty="0">
              <a:latin typeface="Garamond" panose="02020404030301010803" pitchFamily="18" charset="0"/>
            </a:rPr>
            <a:t>Continuing Care</a:t>
          </a:r>
        </a:p>
      </dgm:t>
    </dgm:pt>
    <dgm:pt modelId="{D11FFA9C-A849-44CC-92F1-B7DBC411CC7D}" type="parTrans" cxnId="{E0013BEA-DDC5-4DD6-A8EB-2322ABCB3D01}">
      <dgm:prSet/>
      <dgm:spPr/>
      <dgm:t>
        <a:bodyPr/>
        <a:lstStyle/>
        <a:p>
          <a:endParaRPr lang="en-US">
            <a:latin typeface="Garamond" panose="02020404030301010803" pitchFamily="18" charset="0"/>
          </a:endParaRPr>
        </a:p>
      </dgm:t>
    </dgm:pt>
    <dgm:pt modelId="{B602496F-9341-47D3-8575-238BDFA00495}" type="sibTrans" cxnId="{E0013BEA-DDC5-4DD6-A8EB-2322ABCB3D01}">
      <dgm:prSet/>
      <dgm:spPr/>
      <dgm:t>
        <a:bodyPr/>
        <a:lstStyle/>
        <a:p>
          <a:endParaRPr lang="en-US">
            <a:latin typeface="Garamond" panose="02020404030301010803" pitchFamily="18" charset="0"/>
          </a:endParaRPr>
        </a:p>
      </dgm:t>
    </dgm:pt>
    <dgm:pt modelId="{D666812A-9BE4-40C6-BCE6-B1A0EF4AC4A9}" type="pres">
      <dgm:prSet presAssocID="{D357B2E7-37A6-4FD1-9BCE-C42D73F68DB5}" presName="Name0" presStyleCnt="0">
        <dgm:presLayoutVars>
          <dgm:chMax val="7"/>
          <dgm:resizeHandles val="exact"/>
        </dgm:presLayoutVars>
      </dgm:prSet>
      <dgm:spPr/>
    </dgm:pt>
    <dgm:pt modelId="{46397F82-9313-407E-9A3F-52B68B443E58}" type="pres">
      <dgm:prSet presAssocID="{D357B2E7-37A6-4FD1-9BCE-C42D73F68DB5}" presName="comp1" presStyleCnt="0"/>
      <dgm:spPr/>
    </dgm:pt>
    <dgm:pt modelId="{10D2D3B4-F66A-4CF2-97DB-BAD14115311C}" type="pres">
      <dgm:prSet presAssocID="{D357B2E7-37A6-4FD1-9BCE-C42D73F68DB5}" presName="circle1" presStyleLbl="node1" presStyleIdx="0" presStyleCnt="6"/>
      <dgm:spPr/>
    </dgm:pt>
    <dgm:pt modelId="{CBB3137C-A57C-411A-BE81-5D1D7B160F81}" type="pres">
      <dgm:prSet presAssocID="{D357B2E7-37A6-4FD1-9BCE-C42D73F68DB5}" presName="c1text" presStyleLbl="node1" presStyleIdx="0" presStyleCnt="6">
        <dgm:presLayoutVars>
          <dgm:bulletEnabled val="1"/>
        </dgm:presLayoutVars>
      </dgm:prSet>
      <dgm:spPr/>
    </dgm:pt>
    <dgm:pt modelId="{3DEF913C-EA4D-4B54-9946-166C5C1319E7}" type="pres">
      <dgm:prSet presAssocID="{D357B2E7-37A6-4FD1-9BCE-C42D73F68DB5}" presName="comp2" presStyleCnt="0"/>
      <dgm:spPr/>
    </dgm:pt>
    <dgm:pt modelId="{969C9875-3A0A-4D85-A4DA-F75DB2047B44}" type="pres">
      <dgm:prSet presAssocID="{D357B2E7-37A6-4FD1-9BCE-C42D73F68DB5}" presName="circle2" presStyleLbl="node1" presStyleIdx="1" presStyleCnt="6" custScaleX="115481" custScaleY="108345"/>
      <dgm:spPr/>
    </dgm:pt>
    <dgm:pt modelId="{4B803FAB-57D6-491D-92E3-9C2583FB5E2C}" type="pres">
      <dgm:prSet presAssocID="{D357B2E7-37A6-4FD1-9BCE-C42D73F68DB5}" presName="c2text" presStyleLbl="node1" presStyleIdx="1" presStyleCnt="6">
        <dgm:presLayoutVars>
          <dgm:bulletEnabled val="1"/>
        </dgm:presLayoutVars>
      </dgm:prSet>
      <dgm:spPr/>
    </dgm:pt>
    <dgm:pt modelId="{837568F4-5860-43F2-84C8-DA82B4B1899D}" type="pres">
      <dgm:prSet presAssocID="{D357B2E7-37A6-4FD1-9BCE-C42D73F68DB5}" presName="comp3" presStyleCnt="0"/>
      <dgm:spPr/>
    </dgm:pt>
    <dgm:pt modelId="{14BDB7FF-9B74-4B90-897E-6D5CD8D5196C}" type="pres">
      <dgm:prSet presAssocID="{D357B2E7-37A6-4FD1-9BCE-C42D73F68DB5}" presName="circle3" presStyleLbl="node1" presStyleIdx="2" presStyleCnt="6" custScaleX="120285" custScaleY="111676"/>
      <dgm:spPr/>
    </dgm:pt>
    <dgm:pt modelId="{84145563-C486-403C-A511-10DCE8BB3586}" type="pres">
      <dgm:prSet presAssocID="{D357B2E7-37A6-4FD1-9BCE-C42D73F68DB5}" presName="c3text" presStyleLbl="node1" presStyleIdx="2" presStyleCnt="6">
        <dgm:presLayoutVars>
          <dgm:bulletEnabled val="1"/>
        </dgm:presLayoutVars>
      </dgm:prSet>
      <dgm:spPr/>
    </dgm:pt>
    <dgm:pt modelId="{92457F13-5E90-4C8B-A033-D99DD43DFBD0}" type="pres">
      <dgm:prSet presAssocID="{D357B2E7-37A6-4FD1-9BCE-C42D73F68DB5}" presName="comp4" presStyleCnt="0"/>
      <dgm:spPr/>
    </dgm:pt>
    <dgm:pt modelId="{0B4F085F-3221-4748-A06A-CD4EC68FE942}" type="pres">
      <dgm:prSet presAssocID="{D357B2E7-37A6-4FD1-9BCE-C42D73F68DB5}" presName="circle4" presStyleLbl="node1" presStyleIdx="3" presStyleCnt="6"/>
      <dgm:spPr/>
    </dgm:pt>
    <dgm:pt modelId="{B87C4B98-B472-49A7-8555-07B05B9E0F89}" type="pres">
      <dgm:prSet presAssocID="{D357B2E7-37A6-4FD1-9BCE-C42D73F68DB5}" presName="c4text" presStyleLbl="node1" presStyleIdx="3" presStyleCnt="6">
        <dgm:presLayoutVars>
          <dgm:bulletEnabled val="1"/>
        </dgm:presLayoutVars>
      </dgm:prSet>
      <dgm:spPr/>
    </dgm:pt>
    <dgm:pt modelId="{82D2EE3E-ADE7-46B8-970A-6A21211CE2CF}" type="pres">
      <dgm:prSet presAssocID="{D357B2E7-37A6-4FD1-9BCE-C42D73F68DB5}" presName="comp5" presStyleCnt="0"/>
      <dgm:spPr/>
    </dgm:pt>
    <dgm:pt modelId="{CD0214E1-8090-45BB-B4F5-9B19040C6A81}" type="pres">
      <dgm:prSet presAssocID="{D357B2E7-37A6-4FD1-9BCE-C42D73F68DB5}" presName="circle5" presStyleLbl="node1" presStyleIdx="4" presStyleCnt="6"/>
      <dgm:spPr/>
    </dgm:pt>
    <dgm:pt modelId="{7166791E-05AD-4B4D-96F7-89697133C179}" type="pres">
      <dgm:prSet presAssocID="{D357B2E7-37A6-4FD1-9BCE-C42D73F68DB5}" presName="c5text" presStyleLbl="node1" presStyleIdx="4" presStyleCnt="6">
        <dgm:presLayoutVars>
          <dgm:bulletEnabled val="1"/>
        </dgm:presLayoutVars>
      </dgm:prSet>
      <dgm:spPr/>
    </dgm:pt>
    <dgm:pt modelId="{0C15E9B3-06A4-4571-B2A5-F0FB9CA7BFAE}" type="pres">
      <dgm:prSet presAssocID="{D357B2E7-37A6-4FD1-9BCE-C42D73F68DB5}" presName="comp6" presStyleCnt="0"/>
      <dgm:spPr/>
    </dgm:pt>
    <dgm:pt modelId="{22B85799-74B6-4195-B8E4-276406FB4926}" type="pres">
      <dgm:prSet presAssocID="{D357B2E7-37A6-4FD1-9BCE-C42D73F68DB5}" presName="circle6" presStyleLbl="node1" presStyleIdx="5" presStyleCnt="6" custScaleX="120859"/>
      <dgm:spPr/>
    </dgm:pt>
    <dgm:pt modelId="{A6362F08-318E-4C82-AE56-1B10C0982AA8}" type="pres">
      <dgm:prSet presAssocID="{D357B2E7-37A6-4FD1-9BCE-C42D73F68DB5}" presName="c6text" presStyleLbl="node1" presStyleIdx="5" presStyleCnt="6">
        <dgm:presLayoutVars>
          <dgm:bulletEnabled val="1"/>
        </dgm:presLayoutVars>
      </dgm:prSet>
      <dgm:spPr/>
    </dgm:pt>
  </dgm:ptLst>
  <dgm:cxnLst>
    <dgm:cxn modelId="{67DACB01-DA8C-41F0-BF15-75CE00ED6368}" type="presOf" srcId="{A68122CC-BC0C-483A-9F2E-A9A6D55CB6B0}" destId="{10D2D3B4-F66A-4CF2-97DB-BAD14115311C}" srcOrd="0" destOrd="0" presId="urn:microsoft.com/office/officeart/2005/8/layout/venn2"/>
    <dgm:cxn modelId="{10D9E414-3CF2-4B66-ABA9-9360E5FABF8C}" srcId="{D357B2E7-37A6-4FD1-9BCE-C42D73F68DB5}" destId="{A68122CC-BC0C-483A-9F2E-A9A6D55CB6B0}" srcOrd="0" destOrd="0" parTransId="{E63DA614-5A0C-49BE-9FBF-93287D6F7E76}" sibTransId="{845E7687-BCF6-4FF1-8742-ED87BC59551A}"/>
    <dgm:cxn modelId="{29EAE625-14BF-4378-829F-8113C2854E8C}" type="presOf" srcId="{22E50E0F-7891-49DA-9128-68007281A2DF}" destId="{0B4F085F-3221-4748-A06A-CD4EC68FE942}" srcOrd="0" destOrd="0" presId="urn:microsoft.com/office/officeart/2005/8/layout/venn2"/>
    <dgm:cxn modelId="{89219431-180B-439C-B08C-B12E08410AE0}" type="presOf" srcId="{801E4B6D-9A33-4E08-8480-182EBDE1A17F}" destId="{4B803FAB-57D6-491D-92E3-9C2583FB5E2C}" srcOrd="1" destOrd="0" presId="urn:microsoft.com/office/officeart/2005/8/layout/venn2"/>
    <dgm:cxn modelId="{EFC45D63-F340-4B01-8F99-84C9FA312C66}" type="presOf" srcId="{42E4E2AD-DD6B-4A11-89AB-8DE5C5F18541}" destId="{84145563-C486-403C-A511-10DCE8BB3586}" srcOrd="1" destOrd="0" presId="urn:microsoft.com/office/officeart/2005/8/layout/venn2"/>
    <dgm:cxn modelId="{4C041946-296B-4A1F-9EDD-1ED801EBE2C2}" type="presOf" srcId="{3820C408-E8DC-4ADF-A983-33B6654E444F}" destId="{CD0214E1-8090-45BB-B4F5-9B19040C6A81}" srcOrd="0" destOrd="0" presId="urn:microsoft.com/office/officeart/2005/8/layout/venn2"/>
    <dgm:cxn modelId="{4AADE775-59C8-47F5-81ED-DEB90F146DCB}" type="presOf" srcId="{801E4B6D-9A33-4E08-8480-182EBDE1A17F}" destId="{969C9875-3A0A-4D85-A4DA-F75DB2047B44}" srcOrd="0" destOrd="0" presId="urn:microsoft.com/office/officeart/2005/8/layout/venn2"/>
    <dgm:cxn modelId="{A9280789-CCBB-4EDF-BE10-1C9490907807}" srcId="{D357B2E7-37A6-4FD1-9BCE-C42D73F68DB5}" destId="{3820C408-E8DC-4ADF-A983-33B6654E444F}" srcOrd="4" destOrd="0" parTransId="{D3784F73-1D16-4B40-A3F2-5E35956071B4}" sibTransId="{7C2A920D-2313-4C9A-9BED-0B7E4988EBB0}"/>
    <dgm:cxn modelId="{ABA1638F-2F76-480C-94EA-EDA91815F48A}" type="presOf" srcId="{3820C408-E8DC-4ADF-A983-33B6654E444F}" destId="{7166791E-05AD-4B4D-96F7-89697133C179}" srcOrd="1" destOrd="0" presId="urn:microsoft.com/office/officeart/2005/8/layout/venn2"/>
    <dgm:cxn modelId="{891DFB8F-77E4-4455-855F-736E9A0B9187}" type="presOf" srcId="{22E50E0F-7891-49DA-9128-68007281A2DF}" destId="{B87C4B98-B472-49A7-8555-07B05B9E0F89}" srcOrd="1" destOrd="0" presId="urn:microsoft.com/office/officeart/2005/8/layout/venn2"/>
    <dgm:cxn modelId="{79117D90-9699-4122-94C0-2C1808B3AF4C}" type="presOf" srcId="{D357B2E7-37A6-4FD1-9BCE-C42D73F68DB5}" destId="{D666812A-9BE4-40C6-BCE6-B1A0EF4AC4A9}" srcOrd="0" destOrd="0" presId="urn:microsoft.com/office/officeart/2005/8/layout/venn2"/>
    <dgm:cxn modelId="{6C17C498-A6A1-4CD9-8CA0-1BC8543A3D72}" srcId="{D357B2E7-37A6-4FD1-9BCE-C42D73F68DB5}" destId="{22E50E0F-7891-49DA-9128-68007281A2DF}" srcOrd="3" destOrd="0" parTransId="{F440DC36-8BF1-4C06-AAFF-CF58C44B775C}" sibTransId="{3757B7DE-02E7-4133-8EFE-8695B8FDC47F}"/>
    <dgm:cxn modelId="{7573879F-D838-4176-B3D4-544403C520C1}" type="presOf" srcId="{8DA19962-072E-49F7-93A9-5CB9129436C7}" destId="{A6362F08-318E-4C82-AE56-1B10C0982AA8}" srcOrd="1" destOrd="0" presId="urn:microsoft.com/office/officeart/2005/8/layout/venn2"/>
    <dgm:cxn modelId="{298A91A1-DCDC-4CF3-AB0C-69D33735A577}" type="presOf" srcId="{42E4E2AD-DD6B-4A11-89AB-8DE5C5F18541}" destId="{14BDB7FF-9B74-4B90-897E-6D5CD8D5196C}" srcOrd="0" destOrd="0" presId="urn:microsoft.com/office/officeart/2005/8/layout/venn2"/>
    <dgm:cxn modelId="{75FBDCA1-8F15-4392-9AB6-DB5E588E8E9C}" srcId="{D357B2E7-37A6-4FD1-9BCE-C42D73F68DB5}" destId="{801E4B6D-9A33-4E08-8480-182EBDE1A17F}" srcOrd="1" destOrd="0" parTransId="{316F5FA2-5A08-4596-A9FD-975E39DCAAC7}" sibTransId="{3E3144BD-90EB-4941-8FBB-AF4789C5D0B6}"/>
    <dgm:cxn modelId="{5AE79BA5-5F9D-42B2-AC7D-80C252F99903}" srcId="{D357B2E7-37A6-4FD1-9BCE-C42D73F68DB5}" destId="{42E4E2AD-DD6B-4A11-89AB-8DE5C5F18541}" srcOrd="2" destOrd="0" parTransId="{FF1DC85D-56A8-4DCA-A29E-AE78EE521EDB}" sibTransId="{C6610B14-DEB8-4C45-8037-C23270067326}"/>
    <dgm:cxn modelId="{5977FEBE-F8BB-44E7-B428-F2D444F26A0B}" type="presOf" srcId="{8DA19962-072E-49F7-93A9-5CB9129436C7}" destId="{22B85799-74B6-4195-B8E4-276406FB4926}" srcOrd="0" destOrd="0" presId="urn:microsoft.com/office/officeart/2005/8/layout/venn2"/>
    <dgm:cxn modelId="{80B6C4C1-EBB6-4EF8-892B-4778F224C349}" type="presOf" srcId="{A68122CC-BC0C-483A-9F2E-A9A6D55CB6B0}" destId="{CBB3137C-A57C-411A-BE81-5D1D7B160F81}" srcOrd="1" destOrd="0" presId="urn:microsoft.com/office/officeart/2005/8/layout/venn2"/>
    <dgm:cxn modelId="{E0013BEA-DDC5-4DD6-A8EB-2322ABCB3D01}" srcId="{D357B2E7-37A6-4FD1-9BCE-C42D73F68DB5}" destId="{8DA19962-072E-49F7-93A9-5CB9129436C7}" srcOrd="5" destOrd="0" parTransId="{D11FFA9C-A849-44CC-92F1-B7DBC411CC7D}" sibTransId="{B602496F-9341-47D3-8575-238BDFA00495}"/>
    <dgm:cxn modelId="{FDE97D9A-A4E4-4EDB-BFC8-D7BD4DAFB34B}" type="presParOf" srcId="{D666812A-9BE4-40C6-BCE6-B1A0EF4AC4A9}" destId="{46397F82-9313-407E-9A3F-52B68B443E58}" srcOrd="0" destOrd="0" presId="urn:microsoft.com/office/officeart/2005/8/layout/venn2"/>
    <dgm:cxn modelId="{16D79625-61C5-4CF7-B2A5-0B4839EA2D43}" type="presParOf" srcId="{46397F82-9313-407E-9A3F-52B68B443E58}" destId="{10D2D3B4-F66A-4CF2-97DB-BAD14115311C}" srcOrd="0" destOrd="0" presId="urn:microsoft.com/office/officeart/2005/8/layout/venn2"/>
    <dgm:cxn modelId="{4AC6F00D-FE0D-4CFE-A0C0-85DF15D160C4}" type="presParOf" srcId="{46397F82-9313-407E-9A3F-52B68B443E58}" destId="{CBB3137C-A57C-411A-BE81-5D1D7B160F81}" srcOrd="1" destOrd="0" presId="urn:microsoft.com/office/officeart/2005/8/layout/venn2"/>
    <dgm:cxn modelId="{A33D9359-6359-4251-A520-4B26B52E29CD}" type="presParOf" srcId="{D666812A-9BE4-40C6-BCE6-B1A0EF4AC4A9}" destId="{3DEF913C-EA4D-4B54-9946-166C5C1319E7}" srcOrd="1" destOrd="0" presId="urn:microsoft.com/office/officeart/2005/8/layout/venn2"/>
    <dgm:cxn modelId="{DA762199-9714-4943-B70D-7D99819D64E5}" type="presParOf" srcId="{3DEF913C-EA4D-4B54-9946-166C5C1319E7}" destId="{969C9875-3A0A-4D85-A4DA-F75DB2047B44}" srcOrd="0" destOrd="0" presId="urn:microsoft.com/office/officeart/2005/8/layout/venn2"/>
    <dgm:cxn modelId="{8B52A04E-FD29-4F13-965A-AA48BFC4A8B3}" type="presParOf" srcId="{3DEF913C-EA4D-4B54-9946-166C5C1319E7}" destId="{4B803FAB-57D6-491D-92E3-9C2583FB5E2C}" srcOrd="1" destOrd="0" presId="urn:microsoft.com/office/officeart/2005/8/layout/venn2"/>
    <dgm:cxn modelId="{DBCE179F-030C-4167-94F1-05DE3DC576DF}" type="presParOf" srcId="{D666812A-9BE4-40C6-BCE6-B1A0EF4AC4A9}" destId="{837568F4-5860-43F2-84C8-DA82B4B1899D}" srcOrd="2" destOrd="0" presId="urn:microsoft.com/office/officeart/2005/8/layout/venn2"/>
    <dgm:cxn modelId="{E75D160E-D221-44F0-ADAE-50A2DBEDB6BC}" type="presParOf" srcId="{837568F4-5860-43F2-84C8-DA82B4B1899D}" destId="{14BDB7FF-9B74-4B90-897E-6D5CD8D5196C}" srcOrd="0" destOrd="0" presId="urn:microsoft.com/office/officeart/2005/8/layout/venn2"/>
    <dgm:cxn modelId="{7FCBCDE0-C473-452D-B48C-864C76F0178B}" type="presParOf" srcId="{837568F4-5860-43F2-84C8-DA82B4B1899D}" destId="{84145563-C486-403C-A511-10DCE8BB3586}" srcOrd="1" destOrd="0" presId="urn:microsoft.com/office/officeart/2005/8/layout/venn2"/>
    <dgm:cxn modelId="{9E86E48F-86B3-4C42-930A-6E5EFF79C8EF}" type="presParOf" srcId="{D666812A-9BE4-40C6-BCE6-B1A0EF4AC4A9}" destId="{92457F13-5E90-4C8B-A033-D99DD43DFBD0}" srcOrd="3" destOrd="0" presId="urn:microsoft.com/office/officeart/2005/8/layout/venn2"/>
    <dgm:cxn modelId="{5EA189A0-9D14-45F3-AD20-C612B7BD0F93}" type="presParOf" srcId="{92457F13-5E90-4C8B-A033-D99DD43DFBD0}" destId="{0B4F085F-3221-4748-A06A-CD4EC68FE942}" srcOrd="0" destOrd="0" presId="urn:microsoft.com/office/officeart/2005/8/layout/venn2"/>
    <dgm:cxn modelId="{AFB046E7-5A6E-4360-BA7A-65B161186740}" type="presParOf" srcId="{92457F13-5E90-4C8B-A033-D99DD43DFBD0}" destId="{B87C4B98-B472-49A7-8555-07B05B9E0F89}" srcOrd="1" destOrd="0" presId="urn:microsoft.com/office/officeart/2005/8/layout/venn2"/>
    <dgm:cxn modelId="{9461F980-B2CB-4F73-BED3-62EE6BF10D6D}" type="presParOf" srcId="{D666812A-9BE4-40C6-BCE6-B1A0EF4AC4A9}" destId="{82D2EE3E-ADE7-46B8-970A-6A21211CE2CF}" srcOrd="4" destOrd="0" presId="urn:microsoft.com/office/officeart/2005/8/layout/venn2"/>
    <dgm:cxn modelId="{C86BE8C9-6062-4CFD-9020-519E9F529CB5}" type="presParOf" srcId="{82D2EE3E-ADE7-46B8-970A-6A21211CE2CF}" destId="{CD0214E1-8090-45BB-B4F5-9B19040C6A81}" srcOrd="0" destOrd="0" presId="urn:microsoft.com/office/officeart/2005/8/layout/venn2"/>
    <dgm:cxn modelId="{8DDA4A19-789A-4F72-9DFC-5FF7D8278154}" type="presParOf" srcId="{82D2EE3E-ADE7-46B8-970A-6A21211CE2CF}" destId="{7166791E-05AD-4B4D-96F7-89697133C179}" srcOrd="1" destOrd="0" presId="urn:microsoft.com/office/officeart/2005/8/layout/venn2"/>
    <dgm:cxn modelId="{3E87C533-4861-4B40-BBC0-7E360C77D0CA}" type="presParOf" srcId="{D666812A-9BE4-40C6-BCE6-B1A0EF4AC4A9}" destId="{0C15E9B3-06A4-4571-B2A5-F0FB9CA7BFAE}" srcOrd="5" destOrd="0" presId="urn:microsoft.com/office/officeart/2005/8/layout/venn2"/>
    <dgm:cxn modelId="{8E354547-89AD-49BE-948F-D2846918477E}" type="presParOf" srcId="{0C15E9B3-06A4-4571-B2A5-F0FB9CA7BFAE}" destId="{22B85799-74B6-4195-B8E4-276406FB4926}" srcOrd="0" destOrd="0" presId="urn:microsoft.com/office/officeart/2005/8/layout/venn2"/>
    <dgm:cxn modelId="{16198467-5296-4031-BFF0-206A010D89A0}" type="presParOf" srcId="{0C15E9B3-06A4-4571-B2A5-F0FB9CA7BFAE}" destId="{A6362F08-318E-4C82-AE56-1B10C0982AA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C9ED2-E885-44EF-BE86-98B8E848CF87}">
      <dsp:nvSpPr>
        <dsp:cNvPr id="0" name=""/>
        <dsp:cNvSpPr/>
      </dsp:nvSpPr>
      <dsp:spPr>
        <a:xfrm>
          <a:off x="2861711" y="4371630"/>
          <a:ext cx="446262" cy="425173"/>
        </a:xfrm>
        <a:custGeom>
          <a:avLst/>
          <a:gdLst/>
          <a:ahLst/>
          <a:cxnLst/>
          <a:rect l="0" t="0" r="0" b="0"/>
          <a:pathLst>
            <a:path>
              <a:moveTo>
                <a:pt x="446262" y="0"/>
              </a:moveTo>
              <a:lnTo>
                <a:pt x="223131" y="0"/>
              </a:lnTo>
              <a:lnTo>
                <a:pt x="223131" y="425173"/>
              </a:lnTo>
              <a:lnTo>
                <a:pt x="0" y="425173"/>
              </a:lnTo>
            </a:path>
          </a:pathLst>
        </a:custGeom>
        <a:noFill/>
        <a:ln w="15875" cap="flat" cmpd="sng" algn="ctr">
          <a:solidFill>
            <a:schemeClr val="accent1">
              <a:shade val="80000"/>
              <a:hueOff val="0"/>
              <a:satOff val="0"/>
              <a:lumOff val="0"/>
              <a:alpha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9433" y="4568807"/>
        <a:ext cx="30818" cy="30818"/>
      </dsp:txXfrm>
    </dsp:sp>
    <dsp:sp modelId="{A8B06B69-BD21-40EA-BF6E-A29732A4977F}">
      <dsp:nvSpPr>
        <dsp:cNvPr id="0" name=""/>
        <dsp:cNvSpPr/>
      </dsp:nvSpPr>
      <dsp:spPr>
        <a:xfrm>
          <a:off x="2869499" y="4022409"/>
          <a:ext cx="438475" cy="349220"/>
        </a:xfrm>
        <a:custGeom>
          <a:avLst/>
          <a:gdLst/>
          <a:ahLst/>
          <a:cxnLst/>
          <a:rect l="0" t="0" r="0" b="0"/>
          <a:pathLst>
            <a:path>
              <a:moveTo>
                <a:pt x="438475" y="349220"/>
              </a:moveTo>
              <a:lnTo>
                <a:pt x="219237" y="349220"/>
              </a:lnTo>
              <a:lnTo>
                <a:pt x="219237" y="0"/>
              </a:lnTo>
              <a:lnTo>
                <a:pt x="0" y="0"/>
              </a:lnTo>
            </a:path>
          </a:pathLst>
        </a:custGeom>
        <a:noFill/>
        <a:ln w="15875" cap="flat" cmpd="sng" algn="ctr">
          <a:solidFill>
            <a:schemeClr val="accent1">
              <a:shade val="80000"/>
              <a:hueOff val="0"/>
              <a:satOff val="0"/>
              <a:lumOff val="0"/>
              <a:alpha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4723" y="4183006"/>
        <a:ext cx="28027" cy="28027"/>
      </dsp:txXfrm>
    </dsp:sp>
    <dsp:sp modelId="{722BFF61-FBFD-44A9-98B4-B9858674152B}">
      <dsp:nvSpPr>
        <dsp:cNvPr id="0" name=""/>
        <dsp:cNvSpPr/>
      </dsp:nvSpPr>
      <dsp:spPr>
        <a:xfrm>
          <a:off x="5539287" y="2455340"/>
          <a:ext cx="720992" cy="1916290"/>
        </a:xfrm>
        <a:custGeom>
          <a:avLst/>
          <a:gdLst/>
          <a:ahLst/>
          <a:cxnLst/>
          <a:rect l="0" t="0" r="0" b="0"/>
          <a:pathLst>
            <a:path>
              <a:moveTo>
                <a:pt x="720992" y="0"/>
              </a:moveTo>
              <a:lnTo>
                <a:pt x="360496" y="0"/>
              </a:lnTo>
              <a:lnTo>
                <a:pt x="360496" y="1916290"/>
              </a:lnTo>
              <a:lnTo>
                <a:pt x="0" y="1916290"/>
              </a:lnTo>
            </a:path>
          </a:pathLst>
        </a:custGeom>
        <a:noFill/>
        <a:ln w="15875" cap="flat" cmpd="sng" algn="ctr">
          <a:solidFill>
            <a:schemeClr val="accent1">
              <a:shade val="60000"/>
              <a:hueOff val="0"/>
              <a:satOff val="0"/>
              <a:lumOff val="0"/>
              <a:alpha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848597" y="3362299"/>
        <a:ext cx="102371" cy="102371"/>
      </dsp:txXfrm>
    </dsp:sp>
    <dsp:sp modelId="{D0BA6183-BBB3-410E-BEFC-5BB7DDE79147}">
      <dsp:nvSpPr>
        <dsp:cNvPr id="0" name=""/>
        <dsp:cNvSpPr/>
      </dsp:nvSpPr>
      <dsp:spPr>
        <a:xfrm>
          <a:off x="2861711" y="2245760"/>
          <a:ext cx="446262" cy="850347"/>
        </a:xfrm>
        <a:custGeom>
          <a:avLst/>
          <a:gdLst/>
          <a:ahLst/>
          <a:cxnLst/>
          <a:rect l="0" t="0" r="0" b="0"/>
          <a:pathLst>
            <a:path>
              <a:moveTo>
                <a:pt x="446262" y="0"/>
              </a:moveTo>
              <a:lnTo>
                <a:pt x="223131" y="0"/>
              </a:lnTo>
              <a:lnTo>
                <a:pt x="223131" y="850347"/>
              </a:lnTo>
              <a:lnTo>
                <a:pt x="0" y="850347"/>
              </a:lnTo>
            </a:path>
          </a:pathLst>
        </a:custGeom>
        <a:noFill/>
        <a:ln w="15875" cap="flat" cmpd="sng" algn="ctr">
          <a:solidFill>
            <a:schemeClr val="accent1">
              <a:shade val="80000"/>
              <a:hueOff val="0"/>
              <a:satOff val="0"/>
              <a:lumOff val="0"/>
              <a:alpha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0834" y="2646926"/>
        <a:ext cx="48016" cy="48016"/>
      </dsp:txXfrm>
    </dsp:sp>
    <dsp:sp modelId="{CD37E3D8-3B78-44F3-BB39-8F8ED05FA5C1}">
      <dsp:nvSpPr>
        <dsp:cNvPr id="0" name=""/>
        <dsp:cNvSpPr/>
      </dsp:nvSpPr>
      <dsp:spPr>
        <a:xfrm>
          <a:off x="2861711" y="2200040"/>
          <a:ext cx="446262" cy="91440"/>
        </a:xfrm>
        <a:custGeom>
          <a:avLst/>
          <a:gdLst/>
          <a:ahLst/>
          <a:cxnLst/>
          <a:rect l="0" t="0" r="0" b="0"/>
          <a:pathLst>
            <a:path>
              <a:moveTo>
                <a:pt x="446262" y="45720"/>
              </a:moveTo>
              <a:lnTo>
                <a:pt x="0" y="45720"/>
              </a:lnTo>
            </a:path>
          </a:pathLst>
        </a:custGeom>
        <a:noFill/>
        <a:ln w="15875" cap="flat" cmpd="sng" algn="ctr">
          <a:solidFill>
            <a:schemeClr val="accent1">
              <a:shade val="80000"/>
              <a:hueOff val="0"/>
              <a:satOff val="0"/>
              <a:lumOff val="0"/>
              <a:alpha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3686" y="2234604"/>
        <a:ext cx="22313" cy="22313"/>
      </dsp:txXfrm>
    </dsp:sp>
    <dsp:sp modelId="{21268FF0-0560-444E-8B10-BDC9C88C10D3}">
      <dsp:nvSpPr>
        <dsp:cNvPr id="0" name=""/>
        <dsp:cNvSpPr/>
      </dsp:nvSpPr>
      <dsp:spPr>
        <a:xfrm>
          <a:off x="2861711" y="1395412"/>
          <a:ext cx="446262" cy="850347"/>
        </a:xfrm>
        <a:custGeom>
          <a:avLst/>
          <a:gdLst/>
          <a:ahLst/>
          <a:cxnLst/>
          <a:rect l="0" t="0" r="0" b="0"/>
          <a:pathLst>
            <a:path>
              <a:moveTo>
                <a:pt x="446262" y="850347"/>
              </a:moveTo>
              <a:lnTo>
                <a:pt x="223131" y="850347"/>
              </a:lnTo>
              <a:lnTo>
                <a:pt x="223131" y="0"/>
              </a:lnTo>
              <a:lnTo>
                <a:pt x="0" y="0"/>
              </a:lnTo>
            </a:path>
          </a:pathLst>
        </a:custGeom>
        <a:noFill/>
        <a:ln w="15875" cap="flat" cmpd="sng" algn="ctr">
          <a:solidFill>
            <a:schemeClr val="accent1">
              <a:shade val="80000"/>
              <a:hueOff val="0"/>
              <a:satOff val="0"/>
              <a:lumOff val="0"/>
              <a:alpha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0834" y="1796578"/>
        <a:ext cx="48016" cy="48016"/>
      </dsp:txXfrm>
    </dsp:sp>
    <dsp:sp modelId="{2623B205-147A-49C8-B278-1B24A9B178F1}">
      <dsp:nvSpPr>
        <dsp:cNvPr id="0" name=""/>
        <dsp:cNvSpPr/>
      </dsp:nvSpPr>
      <dsp:spPr>
        <a:xfrm>
          <a:off x="5539287" y="2245760"/>
          <a:ext cx="720992" cy="209579"/>
        </a:xfrm>
        <a:custGeom>
          <a:avLst/>
          <a:gdLst/>
          <a:ahLst/>
          <a:cxnLst/>
          <a:rect l="0" t="0" r="0" b="0"/>
          <a:pathLst>
            <a:path>
              <a:moveTo>
                <a:pt x="720992" y="209579"/>
              </a:moveTo>
              <a:lnTo>
                <a:pt x="360496" y="209579"/>
              </a:lnTo>
              <a:lnTo>
                <a:pt x="360496" y="0"/>
              </a:lnTo>
              <a:lnTo>
                <a:pt x="0" y="0"/>
              </a:lnTo>
            </a:path>
          </a:pathLst>
        </a:custGeom>
        <a:noFill/>
        <a:ln w="15875" cap="flat" cmpd="sng" algn="ctr">
          <a:solidFill>
            <a:schemeClr val="accent1">
              <a:shade val="60000"/>
              <a:hueOff val="0"/>
              <a:satOff val="0"/>
              <a:lumOff val="0"/>
              <a:alpha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81012" y="2331779"/>
        <a:ext cx="37541" cy="37541"/>
      </dsp:txXfrm>
    </dsp:sp>
    <dsp:sp modelId="{B4078364-A6E6-46BF-9922-6CA994A0AC82}">
      <dsp:nvSpPr>
        <dsp:cNvPr id="0" name=""/>
        <dsp:cNvSpPr/>
      </dsp:nvSpPr>
      <dsp:spPr>
        <a:xfrm>
          <a:off x="2861711" y="499345"/>
          <a:ext cx="446262" cy="91440"/>
        </a:xfrm>
        <a:custGeom>
          <a:avLst/>
          <a:gdLst/>
          <a:ahLst/>
          <a:cxnLst/>
          <a:rect l="0" t="0" r="0" b="0"/>
          <a:pathLst>
            <a:path>
              <a:moveTo>
                <a:pt x="446262" y="45720"/>
              </a:moveTo>
              <a:lnTo>
                <a:pt x="0" y="45720"/>
              </a:lnTo>
            </a:path>
          </a:pathLst>
        </a:custGeom>
        <a:noFill/>
        <a:ln w="15875" cap="flat" cmpd="sng" algn="ctr">
          <a:solidFill>
            <a:schemeClr val="accent1">
              <a:shade val="80000"/>
              <a:hueOff val="0"/>
              <a:satOff val="0"/>
              <a:lumOff val="0"/>
              <a:alpha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3686" y="533908"/>
        <a:ext cx="22313" cy="22313"/>
      </dsp:txXfrm>
    </dsp:sp>
    <dsp:sp modelId="{39CC98E0-7F5D-450A-A890-160DB73C9990}">
      <dsp:nvSpPr>
        <dsp:cNvPr id="0" name=""/>
        <dsp:cNvSpPr/>
      </dsp:nvSpPr>
      <dsp:spPr>
        <a:xfrm>
          <a:off x="5539287" y="545065"/>
          <a:ext cx="720992" cy="1910275"/>
        </a:xfrm>
        <a:custGeom>
          <a:avLst/>
          <a:gdLst/>
          <a:ahLst/>
          <a:cxnLst/>
          <a:rect l="0" t="0" r="0" b="0"/>
          <a:pathLst>
            <a:path>
              <a:moveTo>
                <a:pt x="720992" y="1910275"/>
              </a:moveTo>
              <a:lnTo>
                <a:pt x="360496" y="1910275"/>
              </a:lnTo>
              <a:lnTo>
                <a:pt x="360496" y="0"/>
              </a:lnTo>
              <a:lnTo>
                <a:pt x="0" y="0"/>
              </a:lnTo>
            </a:path>
          </a:pathLst>
        </a:custGeom>
        <a:noFill/>
        <a:ln w="15875" cap="flat" cmpd="sng" algn="ctr">
          <a:solidFill>
            <a:schemeClr val="accent1">
              <a:shade val="60000"/>
              <a:hueOff val="0"/>
              <a:satOff val="0"/>
              <a:lumOff val="0"/>
              <a:alpha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848738" y="1449157"/>
        <a:ext cx="102090" cy="102090"/>
      </dsp:txXfrm>
    </dsp:sp>
    <dsp:sp modelId="{7B85CF54-53E4-4FAA-A23A-44924ADC1541}">
      <dsp:nvSpPr>
        <dsp:cNvPr id="0" name=""/>
        <dsp:cNvSpPr/>
      </dsp:nvSpPr>
      <dsp:spPr>
        <a:xfrm rot="16200000">
          <a:off x="4673734" y="1586546"/>
          <a:ext cx="4910678" cy="17375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Garamond" panose="02020404030301010803" pitchFamily="18" charset="0"/>
            </a:rPr>
            <a:t># Clients served with EBPP</a:t>
          </a:r>
        </a:p>
        <a:p>
          <a:pPr marL="0" lvl="0" indent="0" algn="ctr" defTabSz="800100">
            <a:lnSpc>
              <a:spcPct val="90000"/>
            </a:lnSpc>
            <a:spcBef>
              <a:spcPct val="0"/>
            </a:spcBef>
            <a:spcAft>
              <a:spcPct val="35000"/>
            </a:spcAft>
            <a:buNone/>
          </a:pPr>
          <a:endParaRPr lang="en-US" sz="1800" kern="1200" dirty="0">
            <a:solidFill>
              <a:schemeClr val="bg1"/>
            </a:solidFill>
            <a:latin typeface="Garamond" panose="02020404030301010803" pitchFamily="18" charset="0"/>
          </a:endParaRPr>
        </a:p>
        <a:p>
          <a:pPr marL="0" lvl="0" indent="0" algn="ctr" defTabSz="800100">
            <a:lnSpc>
              <a:spcPct val="90000"/>
            </a:lnSpc>
            <a:spcBef>
              <a:spcPct val="0"/>
            </a:spcBef>
            <a:spcAft>
              <a:spcPct val="35000"/>
            </a:spcAft>
            <a:buNone/>
          </a:pPr>
          <a:endParaRPr lang="en-US" sz="1800" kern="1200" dirty="0">
            <a:solidFill>
              <a:schemeClr val="bg1"/>
            </a:solidFill>
            <a:latin typeface="Garamond" panose="02020404030301010803" pitchFamily="18" charset="0"/>
          </a:endParaRPr>
        </a:p>
        <a:p>
          <a:pPr marL="0" lvl="0" indent="0" algn="ctr" defTabSz="800100">
            <a:lnSpc>
              <a:spcPct val="90000"/>
            </a:lnSpc>
            <a:spcBef>
              <a:spcPct val="0"/>
            </a:spcBef>
            <a:spcAft>
              <a:spcPct val="35000"/>
            </a:spcAft>
            <a:buNone/>
          </a:pPr>
          <a:r>
            <a:rPr lang="en-US" sz="1800" kern="1200" dirty="0">
              <a:solidFill>
                <a:schemeClr val="bg1"/>
              </a:solidFill>
              <a:latin typeface="Garamond" panose="02020404030301010803" pitchFamily="18" charset="0"/>
            </a:rPr>
            <a:t># EBPP available</a:t>
          </a:r>
        </a:p>
        <a:p>
          <a:pPr marL="0" lvl="0" indent="0" algn="ctr" defTabSz="800100">
            <a:lnSpc>
              <a:spcPct val="90000"/>
            </a:lnSpc>
            <a:spcBef>
              <a:spcPct val="0"/>
            </a:spcBef>
            <a:spcAft>
              <a:spcPct val="35000"/>
            </a:spcAft>
            <a:buNone/>
          </a:pPr>
          <a:endParaRPr lang="en-US" sz="1800" kern="1200" dirty="0">
            <a:solidFill>
              <a:schemeClr val="bg1"/>
            </a:solidFill>
            <a:latin typeface="Garamond" panose="02020404030301010803" pitchFamily="18" charset="0"/>
          </a:endParaRPr>
        </a:p>
        <a:p>
          <a:pPr marL="0" lvl="0" indent="0" algn="ctr" defTabSz="800100">
            <a:lnSpc>
              <a:spcPct val="90000"/>
            </a:lnSpc>
            <a:spcBef>
              <a:spcPct val="0"/>
            </a:spcBef>
            <a:spcAft>
              <a:spcPct val="35000"/>
            </a:spcAft>
            <a:buNone/>
          </a:pPr>
          <a:endParaRPr lang="en-US" sz="1800" kern="1200" dirty="0">
            <a:solidFill>
              <a:schemeClr val="bg1"/>
            </a:solidFill>
            <a:latin typeface="Garamond" panose="02020404030301010803" pitchFamily="18" charset="0"/>
          </a:endParaRPr>
        </a:p>
        <a:p>
          <a:pPr marL="0" lvl="0" indent="0" algn="ctr" defTabSz="800100">
            <a:lnSpc>
              <a:spcPct val="90000"/>
            </a:lnSpc>
            <a:spcBef>
              <a:spcPct val="0"/>
            </a:spcBef>
            <a:spcAft>
              <a:spcPct val="35000"/>
            </a:spcAft>
            <a:buNone/>
          </a:pPr>
          <a:r>
            <a:rPr lang="en-US" sz="1800" kern="1200" dirty="0">
              <a:solidFill>
                <a:schemeClr val="bg1"/>
              </a:solidFill>
              <a:latin typeface="Garamond" panose="02020404030301010803" pitchFamily="18" charset="0"/>
            </a:rPr>
            <a:t>$ spent on EBPP</a:t>
          </a:r>
        </a:p>
      </dsp:txBody>
      <dsp:txXfrm>
        <a:off x="4673734" y="1586546"/>
        <a:ext cx="4910678" cy="1737587"/>
      </dsp:txXfrm>
    </dsp:sp>
    <dsp:sp modelId="{0F4D250A-BF5F-4F88-BFAB-6A094E5C37A2}">
      <dsp:nvSpPr>
        <dsp:cNvPr id="0" name=""/>
        <dsp:cNvSpPr/>
      </dsp:nvSpPr>
      <dsp:spPr>
        <a:xfrm>
          <a:off x="3307974" y="204925"/>
          <a:ext cx="2231312" cy="6802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Garamond" panose="02020404030301010803" pitchFamily="18" charset="0"/>
            </a:rPr>
            <a:t>Use/functioning of interagency teams</a:t>
          </a:r>
        </a:p>
      </dsp:txBody>
      <dsp:txXfrm>
        <a:off x="3307974" y="204925"/>
        <a:ext cx="2231312" cy="680278"/>
      </dsp:txXfrm>
    </dsp:sp>
    <dsp:sp modelId="{F372B4CB-7A74-4140-A443-83FB1AD30410}">
      <dsp:nvSpPr>
        <dsp:cNvPr id="0" name=""/>
        <dsp:cNvSpPr/>
      </dsp:nvSpPr>
      <dsp:spPr>
        <a:xfrm>
          <a:off x="630399" y="204925"/>
          <a:ext cx="2231312" cy="6802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aramond" panose="02020404030301010803" pitchFamily="18" charset="0"/>
            </a:rPr>
            <a:t>Convene policy team</a:t>
          </a:r>
        </a:p>
      </dsp:txBody>
      <dsp:txXfrm>
        <a:off x="630399" y="204925"/>
        <a:ext cx="2231312" cy="680278"/>
      </dsp:txXfrm>
    </dsp:sp>
    <dsp:sp modelId="{FC0F18E9-3ED1-444B-8CF2-729675F97030}">
      <dsp:nvSpPr>
        <dsp:cNvPr id="0" name=""/>
        <dsp:cNvSpPr/>
      </dsp:nvSpPr>
      <dsp:spPr>
        <a:xfrm>
          <a:off x="3307974" y="1905621"/>
          <a:ext cx="2231312" cy="6802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Garamond" panose="02020404030301010803" pitchFamily="18" charset="0"/>
            </a:rPr>
            <a:t>Use of/capacity for performance monitoring</a:t>
          </a:r>
        </a:p>
      </dsp:txBody>
      <dsp:txXfrm>
        <a:off x="3307974" y="1905621"/>
        <a:ext cx="2231312" cy="680278"/>
      </dsp:txXfrm>
    </dsp:sp>
    <dsp:sp modelId="{FB2E2774-24F3-4F41-AE42-F8FED6B1AA6A}">
      <dsp:nvSpPr>
        <dsp:cNvPr id="0" name=""/>
        <dsp:cNvSpPr/>
      </dsp:nvSpPr>
      <dsp:spPr>
        <a:xfrm>
          <a:off x="630399" y="1055273"/>
          <a:ext cx="2231312" cy="6802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55625">
            <a:lnSpc>
              <a:spcPct val="90000"/>
            </a:lnSpc>
            <a:spcBef>
              <a:spcPct val="0"/>
            </a:spcBef>
            <a:spcAft>
              <a:spcPct val="35000"/>
            </a:spcAft>
            <a:buNone/>
          </a:pPr>
          <a:r>
            <a:rPr lang="en-US" sz="1250" kern="1200" dirty="0">
              <a:solidFill>
                <a:schemeClr val="bg1"/>
              </a:solidFill>
              <a:latin typeface="Garamond" panose="02020404030301010803" pitchFamily="18" charset="0"/>
            </a:rPr>
            <a:t>Identify MH screening tool; develop capacity to use screening tool and track 4 specific indicators on an ongoing basis</a:t>
          </a:r>
        </a:p>
      </dsp:txBody>
      <dsp:txXfrm>
        <a:off x="630399" y="1055273"/>
        <a:ext cx="2231312" cy="680278"/>
      </dsp:txXfrm>
    </dsp:sp>
    <dsp:sp modelId="{FB7FD5C8-F97F-4B1E-A674-EF8D80D777EC}">
      <dsp:nvSpPr>
        <dsp:cNvPr id="0" name=""/>
        <dsp:cNvSpPr/>
      </dsp:nvSpPr>
      <dsp:spPr>
        <a:xfrm>
          <a:off x="630399" y="1905621"/>
          <a:ext cx="2231312" cy="6802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aramond" panose="02020404030301010803" pitchFamily="18" charset="0"/>
            </a:rPr>
            <a:t>Collect baseline data using the screening tool</a:t>
          </a:r>
        </a:p>
      </dsp:txBody>
      <dsp:txXfrm>
        <a:off x="630399" y="1905621"/>
        <a:ext cx="2231312" cy="680278"/>
      </dsp:txXfrm>
    </dsp:sp>
    <dsp:sp modelId="{92C41F17-CD7D-4B2A-9E0F-66ACFC99967D}">
      <dsp:nvSpPr>
        <dsp:cNvPr id="0" name=""/>
        <dsp:cNvSpPr/>
      </dsp:nvSpPr>
      <dsp:spPr>
        <a:xfrm>
          <a:off x="630399" y="2755969"/>
          <a:ext cx="2231312" cy="6802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55625">
            <a:lnSpc>
              <a:spcPct val="90000"/>
            </a:lnSpc>
            <a:spcBef>
              <a:spcPct val="0"/>
            </a:spcBef>
            <a:spcAft>
              <a:spcPct val="35000"/>
            </a:spcAft>
            <a:buNone/>
          </a:pPr>
          <a:r>
            <a:rPr lang="en-US" sz="1250" kern="1200" dirty="0">
              <a:solidFill>
                <a:schemeClr val="bg1"/>
              </a:solidFill>
              <a:latin typeface="Garamond" panose="02020404030301010803" pitchFamily="18" charset="0"/>
            </a:rPr>
            <a:t>Track implementation progress on an ongoing basis using the screening took and the 4 indicators</a:t>
          </a:r>
        </a:p>
      </dsp:txBody>
      <dsp:txXfrm>
        <a:off x="630399" y="2755969"/>
        <a:ext cx="2231312" cy="680278"/>
      </dsp:txXfrm>
    </dsp:sp>
    <dsp:sp modelId="{025957FF-8CE5-4F5B-83C5-FE400D888121}">
      <dsp:nvSpPr>
        <dsp:cNvPr id="0" name=""/>
        <dsp:cNvSpPr/>
      </dsp:nvSpPr>
      <dsp:spPr>
        <a:xfrm>
          <a:off x="3307974" y="4031491"/>
          <a:ext cx="2231312" cy="6802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Garamond" panose="02020404030301010803" pitchFamily="18" charset="0"/>
            </a:rPr>
            <a:t>Common goals/mission across agencies and System integration</a:t>
          </a:r>
        </a:p>
      </dsp:txBody>
      <dsp:txXfrm>
        <a:off x="3307974" y="4031491"/>
        <a:ext cx="2231312" cy="680278"/>
      </dsp:txXfrm>
    </dsp:sp>
    <dsp:sp modelId="{022559C2-4DF0-481E-96AE-B0DF8582BF6A}">
      <dsp:nvSpPr>
        <dsp:cNvPr id="0" name=""/>
        <dsp:cNvSpPr/>
      </dsp:nvSpPr>
      <dsp:spPr>
        <a:xfrm>
          <a:off x="638186" y="3682270"/>
          <a:ext cx="2231312" cy="6802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aramond" panose="02020404030301010803" pitchFamily="18" charset="0"/>
            </a:rPr>
            <a:t>Analyze existing community and jail services and make a plan for addressing gaps</a:t>
          </a:r>
        </a:p>
      </dsp:txBody>
      <dsp:txXfrm>
        <a:off x="638186" y="3682270"/>
        <a:ext cx="2231312" cy="680278"/>
      </dsp:txXfrm>
    </dsp:sp>
    <dsp:sp modelId="{E7A985E9-32B6-453F-8009-26FE7A689C3B}">
      <dsp:nvSpPr>
        <dsp:cNvPr id="0" name=""/>
        <dsp:cNvSpPr/>
      </dsp:nvSpPr>
      <dsp:spPr>
        <a:xfrm>
          <a:off x="630399" y="4456665"/>
          <a:ext cx="2231312" cy="6802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Garamond" panose="02020404030301010803" pitchFamily="18" charset="0"/>
            </a:rPr>
            <a:t>Implement the plan and prioritize funds</a:t>
          </a:r>
        </a:p>
      </dsp:txBody>
      <dsp:txXfrm>
        <a:off x="630399" y="4456665"/>
        <a:ext cx="2231312" cy="680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BFF18-FCAA-4E43-8467-E7211A977638}">
      <dsp:nvSpPr>
        <dsp:cNvPr id="0" name=""/>
        <dsp:cNvSpPr/>
      </dsp:nvSpPr>
      <dsp:spPr>
        <a:xfrm>
          <a:off x="4973382" y="0"/>
          <a:ext cx="1438849" cy="143900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8048BC-21D3-4CF4-8547-DD4C01FCB7CE}">
      <dsp:nvSpPr>
        <dsp:cNvPr id="0" name=""/>
        <dsp:cNvSpPr/>
      </dsp:nvSpPr>
      <dsp:spPr>
        <a:xfrm>
          <a:off x="5291057" y="521084"/>
          <a:ext cx="802959" cy="40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Garamond" panose="02020404030301010803" pitchFamily="18" charset="0"/>
            </a:rPr>
            <a:t>Screened</a:t>
          </a:r>
          <a:endParaRPr lang="en-US" sz="1100" kern="1200" dirty="0">
            <a:solidFill>
              <a:schemeClr val="bg1"/>
            </a:solidFill>
            <a:latin typeface="Garamond" panose="02020404030301010803" pitchFamily="18" charset="0"/>
          </a:endParaRPr>
        </a:p>
      </dsp:txBody>
      <dsp:txXfrm>
        <a:off x="5291057" y="521084"/>
        <a:ext cx="802959" cy="401213"/>
      </dsp:txXfrm>
    </dsp:sp>
    <dsp:sp modelId="{A4C9F617-F285-46F3-B5DA-189E83549854}">
      <dsp:nvSpPr>
        <dsp:cNvPr id="0" name=""/>
        <dsp:cNvSpPr/>
      </dsp:nvSpPr>
      <dsp:spPr>
        <a:xfrm>
          <a:off x="4573656" y="827058"/>
          <a:ext cx="1438849" cy="143900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9D0EE-9D43-4C95-A7BE-87F8C67103BF}">
      <dsp:nvSpPr>
        <dsp:cNvPr id="0" name=""/>
        <dsp:cNvSpPr/>
      </dsp:nvSpPr>
      <dsp:spPr>
        <a:xfrm>
          <a:off x="4741393" y="1220814"/>
          <a:ext cx="1099596" cy="659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Garamond" panose="02020404030301010803" pitchFamily="18" charset="0"/>
            </a:rPr>
            <a:t>In Need of Treatment</a:t>
          </a:r>
        </a:p>
      </dsp:txBody>
      <dsp:txXfrm>
        <a:off x="4741393" y="1220814"/>
        <a:ext cx="1099596" cy="659153"/>
      </dsp:txXfrm>
    </dsp:sp>
    <dsp:sp modelId="{28A8DABE-ECF0-4D6F-AD47-1638F57DCD52}">
      <dsp:nvSpPr>
        <dsp:cNvPr id="0" name=""/>
        <dsp:cNvSpPr/>
      </dsp:nvSpPr>
      <dsp:spPr>
        <a:xfrm>
          <a:off x="4973382" y="1656852"/>
          <a:ext cx="1438849" cy="143900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1D13AA-98B3-428C-86E1-0D2D464D7369}">
      <dsp:nvSpPr>
        <dsp:cNvPr id="0" name=""/>
        <dsp:cNvSpPr/>
      </dsp:nvSpPr>
      <dsp:spPr>
        <a:xfrm>
          <a:off x="5142349" y="2177937"/>
          <a:ext cx="1100375" cy="40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Garamond" panose="02020404030301010803" pitchFamily="18" charset="0"/>
            </a:rPr>
            <a:t>Referred to Treatment</a:t>
          </a:r>
        </a:p>
      </dsp:txBody>
      <dsp:txXfrm>
        <a:off x="5142349" y="2177937"/>
        <a:ext cx="1100375" cy="401213"/>
      </dsp:txXfrm>
    </dsp:sp>
    <dsp:sp modelId="{8FABE188-039B-44C7-9EFA-2577462A75CE}">
      <dsp:nvSpPr>
        <dsp:cNvPr id="0" name=""/>
        <dsp:cNvSpPr/>
      </dsp:nvSpPr>
      <dsp:spPr>
        <a:xfrm>
          <a:off x="4573656" y="2485553"/>
          <a:ext cx="1438849" cy="143900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16CA7F-77AE-45EC-968B-578AC785B108}">
      <dsp:nvSpPr>
        <dsp:cNvPr id="0" name=""/>
        <dsp:cNvSpPr/>
      </dsp:nvSpPr>
      <dsp:spPr>
        <a:xfrm>
          <a:off x="4813306" y="3047734"/>
          <a:ext cx="1058501" cy="40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Garamond" panose="02020404030301010803" pitchFamily="18" charset="0"/>
            </a:rPr>
            <a:t>Initiation of Treatment</a:t>
          </a:r>
        </a:p>
      </dsp:txBody>
      <dsp:txXfrm>
        <a:off x="4813306" y="3047734"/>
        <a:ext cx="1058501" cy="401213"/>
      </dsp:txXfrm>
    </dsp:sp>
    <dsp:sp modelId="{0FC2A816-6AB5-48C1-ADF9-5514446B6EEF}">
      <dsp:nvSpPr>
        <dsp:cNvPr id="0" name=""/>
        <dsp:cNvSpPr/>
      </dsp:nvSpPr>
      <dsp:spPr>
        <a:xfrm>
          <a:off x="4973382" y="3313158"/>
          <a:ext cx="1438849" cy="143900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F358B-AB37-47FE-BCC7-5C22CC47D946}">
      <dsp:nvSpPr>
        <dsp:cNvPr id="0" name=""/>
        <dsp:cNvSpPr/>
      </dsp:nvSpPr>
      <dsp:spPr>
        <a:xfrm>
          <a:off x="4977963" y="3854007"/>
          <a:ext cx="1305860" cy="40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Garamond" panose="02020404030301010803" pitchFamily="18" charset="0"/>
            </a:rPr>
            <a:t>Treatment</a:t>
          </a:r>
          <a:r>
            <a:rPr lang="en-US" sz="1200" kern="1200" dirty="0">
              <a:solidFill>
                <a:schemeClr val="bg1"/>
              </a:solidFill>
              <a:latin typeface="Garamond" panose="02020404030301010803" pitchFamily="18" charset="0"/>
            </a:rPr>
            <a:t> </a:t>
          </a:r>
          <a:r>
            <a:rPr lang="en-US" sz="1400" kern="1200" dirty="0">
              <a:solidFill>
                <a:schemeClr val="bg1"/>
              </a:solidFill>
              <a:latin typeface="Garamond" panose="02020404030301010803" pitchFamily="18" charset="0"/>
            </a:rPr>
            <a:t>Engagement</a:t>
          </a:r>
          <a:endParaRPr lang="en-US" sz="1200" kern="1200" dirty="0">
            <a:solidFill>
              <a:schemeClr val="bg1"/>
            </a:solidFill>
            <a:latin typeface="Garamond" panose="02020404030301010803" pitchFamily="18" charset="0"/>
          </a:endParaRPr>
        </a:p>
      </dsp:txBody>
      <dsp:txXfrm>
        <a:off x="4977963" y="3854007"/>
        <a:ext cx="1305860" cy="401213"/>
      </dsp:txXfrm>
    </dsp:sp>
    <dsp:sp modelId="{5ADEB2ED-28AE-4E99-9447-498E2A5FBF7B}">
      <dsp:nvSpPr>
        <dsp:cNvPr id="0" name=""/>
        <dsp:cNvSpPr/>
      </dsp:nvSpPr>
      <dsp:spPr>
        <a:xfrm>
          <a:off x="4676219" y="4236551"/>
          <a:ext cx="1236152" cy="1237029"/>
        </a:xfrm>
        <a:prstGeom prst="blockArc">
          <a:avLst>
            <a:gd name="adj1" fmla="val 0"/>
            <a:gd name="adj2" fmla="val 189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0952E-ACBB-4831-9C56-F1C9BFB3F506}">
      <dsp:nvSpPr>
        <dsp:cNvPr id="0" name=""/>
        <dsp:cNvSpPr/>
      </dsp:nvSpPr>
      <dsp:spPr>
        <a:xfrm>
          <a:off x="4690020" y="4662943"/>
          <a:ext cx="1202343" cy="40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Garamond" panose="02020404030301010803" pitchFamily="18" charset="0"/>
            </a:rPr>
            <a:t>Continuing </a:t>
          </a:r>
        </a:p>
        <a:p>
          <a:pPr marL="0" lvl="0" indent="0" algn="ctr" defTabSz="622300">
            <a:lnSpc>
              <a:spcPct val="90000"/>
            </a:lnSpc>
            <a:spcBef>
              <a:spcPct val="0"/>
            </a:spcBef>
            <a:spcAft>
              <a:spcPct val="35000"/>
            </a:spcAft>
            <a:buNone/>
          </a:pPr>
          <a:r>
            <a:rPr lang="en-US" sz="1400" kern="1200" dirty="0">
              <a:solidFill>
                <a:schemeClr val="bg1"/>
              </a:solidFill>
              <a:latin typeface="Garamond" panose="02020404030301010803" pitchFamily="18" charset="0"/>
            </a:rPr>
            <a:t>Care</a:t>
          </a:r>
        </a:p>
      </dsp:txBody>
      <dsp:txXfrm>
        <a:off x="4690020" y="4662943"/>
        <a:ext cx="1202343" cy="401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2D3B4-F66A-4CF2-97DB-BAD14115311C}">
      <dsp:nvSpPr>
        <dsp:cNvPr id="0" name=""/>
        <dsp:cNvSpPr/>
      </dsp:nvSpPr>
      <dsp:spPr>
        <a:xfrm>
          <a:off x="1190505" y="-118939"/>
          <a:ext cx="5820936" cy="582093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aramond" panose="02020404030301010803" pitchFamily="18" charset="0"/>
            </a:rPr>
            <a:t>Screened</a:t>
          </a:r>
        </a:p>
      </dsp:txBody>
      <dsp:txXfrm>
        <a:off x="3009547" y="172107"/>
        <a:ext cx="2182851" cy="582093"/>
      </dsp:txXfrm>
    </dsp:sp>
    <dsp:sp modelId="{969C9875-3A0A-4D85-A4DA-F75DB2047B44}">
      <dsp:nvSpPr>
        <dsp:cNvPr id="0" name=""/>
        <dsp:cNvSpPr/>
      </dsp:nvSpPr>
      <dsp:spPr>
        <a:xfrm>
          <a:off x="1244091" y="547754"/>
          <a:ext cx="5713763" cy="536068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aramond" panose="02020404030301010803" pitchFamily="18" charset="0"/>
            </a:rPr>
            <a:t>In Need of </a:t>
          </a:r>
          <a:r>
            <a:rPr lang="en-US" sz="1800" kern="1200" dirty="0">
              <a:latin typeface="Garamond" panose="02020404030301010803" pitchFamily="18" charset="0"/>
            </a:rPr>
            <a:t>Treatment</a:t>
          </a:r>
          <a:endParaRPr lang="en-US" sz="2000" kern="1200" dirty="0">
            <a:latin typeface="Garamond" panose="02020404030301010803" pitchFamily="18" charset="0"/>
          </a:endParaRPr>
        </a:p>
      </dsp:txBody>
      <dsp:txXfrm>
        <a:off x="2868943" y="855994"/>
        <a:ext cx="2464060" cy="616479"/>
      </dsp:txXfrm>
    </dsp:sp>
    <dsp:sp modelId="{14BDB7FF-9B74-4B90-897E-6D5CD8D5196C}">
      <dsp:nvSpPr>
        <dsp:cNvPr id="0" name=""/>
        <dsp:cNvSpPr/>
      </dsp:nvSpPr>
      <dsp:spPr>
        <a:xfrm>
          <a:off x="1650373" y="1389463"/>
          <a:ext cx="4901199" cy="455041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aramond" panose="02020404030301010803" pitchFamily="18" charset="0"/>
            </a:rPr>
            <a:t>Referred to Treatment</a:t>
          </a:r>
        </a:p>
      </dsp:txBody>
      <dsp:txXfrm>
        <a:off x="2832788" y="1703441"/>
        <a:ext cx="2536370" cy="627956"/>
      </dsp:txXfrm>
    </dsp:sp>
    <dsp:sp modelId="{0B4F085F-3221-4748-A06A-CD4EC68FE942}">
      <dsp:nvSpPr>
        <dsp:cNvPr id="0" name=""/>
        <dsp:cNvSpPr/>
      </dsp:nvSpPr>
      <dsp:spPr>
        <a:xfrm>
          <a:off x="2500216" y="2500482"/>
          <a:ext cx="3201514" cy="320151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aramond" panose="02020404030301010803" pitchFamily="18" charset="0"/>
            </a:rPr>
            <a:t>Initiation of Treatment</a:t>
          </a:r>
        </a:p>
      </dsp:txBody>
      <dsp:txXfrm>
        <a:off x="3236564" y="2788618"/>
        <a:ext cx="1728817" cy="576272"/>
      </dsp:txXfrm>
    </dsp:sp>
    <dsp:sp modelId="{CD0214E1-8090-45BB-B4F5-9B19040C6A81}">
      <dsp:nvSpPr>
        <dsp:cNvPr id="0" name=""/>
        <dsp:cNvSpPr/>
      </dsp:nvSpPr>
      <dsp:spPr>
        <a:xfrm>
          <a:off x="2936786" y="3373622"/>
          <a:ext cx="2328374" cy="232837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Garamond" panose="02020404030301010803" pitchFamily="18" charset="0"/>
            </a:rPr>
            <a:t>Treatment</a:t>
          </a:r>
          <a:r>
            <a:rPr lang="en-US" sz="2000" kern="1200" dirty="0">
              <a:latin typeface="Garamond" panose="02020404030301010803" pitchFamily="18" charset="0"/>
            </a:rPr>
            <a:t> </a:t>
          </a:r>
          <a:r>
            <a:rPr lang="en-US" sz="1800" kern="1200" dirty="0">
              <a:latin typeface="Garamond" panose="02020404030301010803" pitchFamily="18" charset="0"/>
            </a:rPr>
            <a:t>Engagement</a:t>
          </a:r>
          <a:endParaRPr lang="en-US" sz="2000" kern="1200" dirty="0">
            <a:latin typeface="Garamond" panose="02020404030301010803" pitchFamily="18" charset="0"/>
          </a:endParaRPr>
        </a:p>
      </dsp:txBody>
      <dsp:txXfrm>
        <a:off x="3344251" y="3664669"/>
        <a:ext cx="1513443" cy="582093"/>
      </dsp:txXfrm>
    </dsp:sp>
    <dsp:sp modelId="{22B85799-74B6-4195-B8E4-276406FB4926}">
      <dsp:nvSpPr>
        <dsp:cNvPr id="0" name=""/>
        <dsp:cNvSpPr/>
      </dsp:nvSpPr>
      <dsp:spPr>
        <a:xfrm>
          <a:off x="3221582" y="4246762"/>
          <a:ext cx="1758781" cy="145523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aramond" panose="02020404030301010803" pitchFamily="18" charset="0"/>
            </a:rPr>
            <a:t>Continuing Care</a:t>
          </a:r>
        </a:p>
      </dsp:txBody>
      <dsp:txXfrm>
        <a:off x="3479150" y="4610571"/>
        <a:ext cx="1243646" cy="72761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0E222-D333-4CD4-9B69-CECA30D9738E}" type="datetimeFigureOut">
              <a:rPr lang="en-US" smtClean="0"/>
              <a:t>11/18/2022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DB1DD-9EC8-493E-97A7-781C8C2864CA}" type="slidenum">
              <a:rPr lang="en-US" smtClean="0"/>
              <a:t>‹#›</a:t>
            </a:fld>
            <a:endParaRPr lang="en-US"/>
          </a:p>
        </p:txBody>
      </p:sp>
    </p:spTree>
    <p:extLst>
      <p:ext uri="{BB962C8B-B14F-4D97-AF65-F5344CB8AC3E}">
        <p14:creationId xmlns:p14="http://schemas.microsoft.com/office/powerpoint/2010/main" val="2718420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Medically served with bullets then medically underserved with bullets.</a:t>
            </a:r>
          </a:p>
          <a:p>
            <a:r>
              <a:rPr lang="en-US" dirty="0"/>
              <a:t>Add a definition under legend</a:t>
            </a:r>
            <a:r>
              <a:rPr lang="en-US" baseline="0" dirty="0"/>
              <a:t> of medically underserved.</a:t>
            </a:r>
          </a:p>
          <a:p>
            <a:r>
              <a:rPr lang="en-US" baseline="0" dirty="0"/>
              <a:t>Identify that we are identifying the gap (medical underserved).</a:t>
            </a:r>
          </a:p>
          <a:p>
            <a:endParaRPr lang="en-US" baseline="0" dirty="0"/>
          </a:p>
          <a:p>
            <a:r>
              <a:rPr lang="en-US" baseline="0" dirty="0"/>
              <a:t>Discuss that this is imperative because we are looking at counties and not state/national level. This information really shows that all counties are difference with their own unique challenges.</a:t>
            </a:r>
          </a:p>
          <a:p>
            <a:r>
              <a:rPr lang="en-US" baseline="0" dirty="0"/>
              <a:t>Also say something reassuring to small counties. There are strategies out there to help jurisdictions of any size to better help their residents in terms of health and CJ factors.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5D147F-F690-4D4C-8B7A-99E3D798EE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37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Garamond" panose="02020404030301010803" pitchFamily="18" charset="0"/>
              </a:rPr>
              <a:t>Substance use and mental health disorders are disproportionately experienced by justice-involved populations and are often co-occurring. </a:t>
            </a:r>
          </a:p>
          <a:p>
            <a:endParaRPr lang="en-US" dirty="0"/>
          </a:p>
          <a:p>
            <a:r>
              <a:rPr lang="en-US" sz="1200" kern="1200" dirty="0">
                <a:solidFill>
                  <a:schemeClr val="tx1"/>
                </a:solidFill>
                <a:effectLst/>
                <a:latin typeface="+mn-lt"/>
                <a:ea typeface="+mn-ea"/>
                <a:cs typeface="+mn-cs"/>
              </a:rPr>
              <a:t>The existence of SUD and MHD can also have serious consequences for justice-involved populations. Mental health and SUDs are associated with overdose, suicide, disabilities and physical disorders, homelessness, repeat incarcerations and technical violations, and death among justice populations.</a:t>
            </a:r>
          </a:p>
          <a:p>
            <a:endParaRPr lang="en-US" dirty="0"/>
          </a:p>
          <a:p>
            <a:r>
              <a:rPr lang="en-US" sz="1200" kern="1200" dirty="0">
                <a:solidFill>
                  <a:schemeClr val="tx1"/>
                </a:solidFill>
                <a:effectLst/>
                <a:latin typeface="+mn-lt"/>
                <a:ea typeface="+mn-ea"/>
                <a:cs typeface="+mn-cs"/>
              </a:rPr>
              <a:t>Jails have become the largest provider of mental health services with approximately 10 times more individuals with SMI in prisons and jails compared to state psychiatric hospitals. And, even within correctional facilities treatment is limited.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communities with larger proportions of low-income and minority populations and those located in rural geographic regions have fewer mental health providers and less access to needed mental health services. As a result, SUD and MHD are often responded to via the criminal justice system.</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EDB1DD-9EC8-493E-97A7-781C8C2864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11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The cascade of care is a method of tracking individuals through the stages of treatment to help improve quality of care. The cascade helps identifies where individuals are “falling through the cracks” on the road to recovery. It has been use successfully to improve rates of care for other chronic illnesses such as HIV, Hep C, and diabetes, and more recently the framework has been used to help facilitate improvements in treatment for OUD. Focusing on small gaps within each stage of the cascade has been found to be more effective in improving care than focusing on the grand scheme of care. This kind of focus improvement models assists in targeting where policy… planning treatment capacity… improving quality…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EDB1DD-9EC8-493E-97A7-781C8C2864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36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that the cascade of care is exactly that A CASCADE. We often see large dropout rates starting at the referral process where not everyone who is in need gets referred, not everyone who is referred initiatives treatment, and so on and so fourth. This results in a large portion of those in need not receiving the quality of care they need in order to recover from SUD and mental health disorders.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EB620-BE65-477D-9B70-221F4FCBE8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dirty="0">
                <a:solidFill>
                  <a:schemeClr val="bg1"/>
                </a:solidFill>
                <a:latin typeface="Garamond" panose="02020404030301010803" pitchFamily="18" charset="0"/>
              </a:rPr>
              <a:t>Low Utilization Class </a:t>
            </a:r>
            <a:r>
              <a:rPr lang="en-US" dirty="0">
                <a:solidFill>
                  <a:schemeClr val="bg1"/>
                </a:solidFill>
                <a:latin typeface="Garamond" panose="02020404030301010803" pitchFamily="18" charset="0"/>
                <a:sym typeface="Wingdings" panose="05000000000000000000" pitchFamily="2" charset="2"/>
              </a:rPr>
              <a:t> </a:t>
            </a:r>
            <a:r>
              <a:rPr lang="en-US" dirty="0">
                <a:solidFill>
                  <a:schemeClr val="bg1"/>
                </a:solidFill>
                <a:latin typeface="Garamond" panose="02020404030301010803" pitchFamily="18" charset="0"/>
              </a:rPr>
              <a:t>agencies that don’t progress clients through the cascade well and have under developed behavioral health practices</a:t>
            </a:r>
          </a:p>
          <a:p>
            <a:pPr lvl="1"/>
            <a:r>
              <a:rPr lang="en-US" dirty="0">
                <a:solidFill>
                  <a:schemeClr val="bg1"/>
                </a:solidFill>
                <a:latin typeface="Garamond" panose="02020404030301010803" pitchFamily="18" charset="0"/>
              </a:rPr>
              <a:t>High performance </a:t>
            </a:r>
            <a:r>
              <a:rPr lang="en-US" dirty="0">
                <a:solidFill>
                  <a:schemeClr val="bg1"/>
                </a:solidFill>
                <a:latin typeface="Garamond" panose="02020404030301010803" pitchFamily="18" charset="0"/>
                <a:sym typeface="Wingdings" panose="05000000000000000000" pitchFamily="2" charset="2"/>
              </a:rPr>
              <a:t> </a:t>
            </a:r>
            <a:r>
              <a:rPr lang="en-US" dirty="0">
                <a:solidFill>
                  <a:schemeClr val="bg1"/>
                </a:solidFill>
                <a:latin typeface="Garamond" panose="02020404030301010803" pitchFamily="18" charset="0"/>
              </a:rPr>
              <a:t>agencies that efficiently progress clients through the cascade and have highly developed behavioral health practices</a:t>
            </a:r>
          </a:p>
          <a:p>
            <a:pPr lvl="1"/>
            <a:r>
              <a:rPr lang="en-US" dirty="0">
                <a:solidFill>
                  <a:schemeClr val="bg1"/>
                </a:solidFill>
                <a:latin typeface="Garamond" panose="02020404030301010803" pitchFamily="18" charset="0"/>
              </a:rPr>
              <a:t>SUD Focused </a:t>
            </a:r>
            <a:r>
              <a:rPr lang="en-US" dirty="0">
                <a:solidFill>
                  <a:schemeClr val="bg1"/>
                </a:solidFill>
                <a:latin typeface="Garamond" panose="02020404030301010803" pitchFamily="18" charset="0"/>
                <a:sym typeface="Wingdings" panose="05000000000000000000" pitchFamily="2" charset="2"/>
              </a:rPr>
              <a:t> </a:t>
            </a:r>
            <a:r>
              <a:rPr lang="en-US" dirty="0">
                <a:solidFill>
                  <a:schemeClr val="bg1"/>
                </a:solidFill>
                <a:latin typeface="Garamond" panose="02020404030301010803" pitchFamily="18" charset="0"/>
              </a:rPr>
              <a:t>agencies that are more heavily focused on SUD treatment and needs than mental health</a:t>
            </a:r>
          </a:p>
          <a:p>
            <a:pPr lvl="1"/>
            <a:r>
              <a:rPr lang="en-US" dirty="0">
                <a:solidFill>
                  <a:schemeClr val="bg1"/>
                </a:solidFill>
                <a:latin typeface="Garamond" panose="02020404030301010803" pitchFamily="18" charset="0"/>
              </a:rPr>
              <a:t>High Servicers </a:t>
            </a:r>
            <a:r>
              <a:rPr lang="en-US" dirty="0">
                <a:solidFill>
                  <a:schemeClr val="bg1"/>
                </a:solidFill>
                <a:latin typeface="Garamond" panose="02020404030301010803" pitchFamily="18" charset="0"/>
                <a:sym typeface="Wingdings" panose="05000000000000000000" pitchFamily="2" charset="2"/>
              </a:rPr>
              <a:t> </a:t>
            </a:r>
            <a:r>
              <a:rPr lang="en-US" dirty="0">
                <a:solidFill>
                  <a:schemeClr val="bg1"/>
                </a:solidFill>
                <a:latin typeface="Garamond" panose="02020404030301010803" pitchFamily="18" charset="0"/>
              </a:rPr>
              <a:t>agencies with lower needs (i.e. positive screens), but are highly efficient in progressing clients through referrals and treatment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EDB1DD-9EC8-493E-97A7-781C8C2864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806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distribution of specialized staff—not surprisingly, having a higher proportion of substance use staff is associated with being in the SUD focused class. </a:t>
            </a:r>
          </a:p>
          <a:p>
            <a:endParaRPr lang="en-US" dirty="0"/>
          </a:p>
          <a:p>
            <a:r>
              <a:rPr lang="en-US" dirty="0"/>
              <a:t>Increases in county population were associated with decreased odds of belonging to the high utilization and low need/high provision classes</a:t>
            </a:r>
          </a:p>
          <a:p>
            <a:endParaRPr lang="en-US" dirty="0"/>
          </a:p>
          <a:p>
            <a:r>
              <a:rPr lang="en-US" dirty="0"/>
              <a:t>Having a warm handoff—or directly and intentionally connecting patients with community service providers upon release—was associated with increased odds of belonging to the SUD focused and low needs group, but not the high utilization group after accounting for other covariates</a:t>
            </a:r>
          </a:p>
          <a:p>
            <a:endParaRPr lang="en-US" dirty="0"/>
          </a:p>
          <a:p>
            <a:r>
              <a:rPr lang="en-US" dirty="0"/>
              <a:t>Relative to the low utilization group, being in a rural community is negatively associated with all three of these classes.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EDB1DD-9EC8-493E-97A7-781C8C2864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40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communicating with our community partners and our team is actually on a call right now with them speaking specifically about this issue. Rural counties have fewer resources, lower capacity to provide care, and they are more isolated from treatment providers. </a:t>
            </a:r>
          </a:p>
          <a:p>
            <a:endParaRPr lang="en-US" dirty="0"/>
          </a:p>
          <a:p>
            <a:r>
              <a:rPr lang="en-US" dirty="0"/>
              <a:t>Hiring specialists in mental health and substance use can help increase provision of care within jails.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EDB1DD-9EC8-493E-97A7-781C8C2864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461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1D7CCF-0780-492C-9B3A-8E5DD09161B0}"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27715-F14F-416D-B2EC-18560C1BDC4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734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D7CCF-0780-492C-9B3A-8E5DD09161B0}"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168709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D7CCF-0780-492C-9B3A-8E5DD09161B0}"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2341535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E082-EE49-49C5-9D41-77A1F60E5E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FAF075-EDCF-41DB-8C87-77CDB09AB0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564F7D-DA8B-4FBD-89CD-7FDE5D0E2A72}"/>
              </a:ext>
            </a:extLst>
          </p:cNvPr>
          <p:cNvSpPr>
            <a:spLocks noGrp="1"/>
          </p:cNvSpPr>
          <p:nvPr>
            <p:ph type="dt" sz="half" idx="10"/>
          </p:nvPr>
        </p:nvSpPr>
        <p:spPr/>
        <p:txBody>
          <a:bodyPr/>
          <a:lstStyle/>
          <a:p>
            <a:fld id="{BD1D7CCF-0780-492C-9B3A-8E5DD09161B0}" type="datetimeFigureOut">
              <a:rPr lang="en-US" smtClean="0"/>
              <a:t>11/18/2022</a:t>
            </a:fld>
            <a:endParaRPr lang="en-US"/>
          </a:p>
        </p:txBody>
      </p:sp>
      <p:sp>
        <p:nvSpPr>
          <p:cNvPr id="5" name="Footer Placeholder 4">
            <a:extLst>
              <a:ext uri="{FF2B5EF4-FFF2-40B4-BE49-F238E27FC236}">
                <a16:creationId xmlns:a16="http://schemas.microsoft.com/office/drawing/2014/main" id="{24FA2BB0-C468-42EC-80AF-6FE27E1DF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4A452-7E15-4F6B-8429-554F6BEC42E0}"/>
              </a:ext>
            </a:extLst>
          </p:cNvPr>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2047991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E407-DF59-4A5C-B95E-CA4B02BF5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33CCA-320F-4105-AB8F-FFF04D478E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4F5B5-99F8-4DF7-A29F-05F07E5B5510}"/>
              </a:ext>
            </a:extLst>
          </p:cNvPr>
          <p:cNvSpPr>
            <a:spLocks noGrp="1"/>
          </p:cNvSpPr>
          <p:nvPr>
            <p:ph type="dt" sz="half" idx="10"/>
          </p:nvPr>
        </p:nvSpPr>
        <p:spPr/>
        <p:txBody>
          <a:bodyPr/>
          <a:lstStyle/>
          <a:p>
            <a:fld id="{BD1D7CCF-0780-492C-9B3A-8E5DD09161B0}" type="datetimeFigureOut">
              <a:rPr lang="en-US" smtClean="0"/>
              <a:t>11/18/2022</a:t>
            </a:fld>
            <a:endParaRPr lang="en-US"/>
          </a:p>
        </p:txBody>
      </p:sp>
      <p:sp>
        <p:nvSpPr>
          <p:cNvPr id="5" name="Footer Placeholder 4">
            <a:extLst>
              <a:ext uri="{FF2B5EF4-FFF2-40B4-BE49-F238E27FC236}">
                <a16:creationId xmlns:a16="http://schemas.microsoft.com/office/drawing/2014/main" id="{41FF3677-6A40-4B76-9D81-B13FF806E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B229A-F771-4D09-9ECF-D8F09B58FC13}"/>
              </a:ext>
            </a:extLst>
          </p:cNvPr>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1176386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5E76-4A29-4577-8DC3-47D26C186B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34663B-6E06-4602-85BE-535F46EDD1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5AEDEF-7334-4325-B5B6-C853CCBE1815}"/>
              </a:ext>
            </a:extLst>
          </p:cNvPr>
          <p:cNvSpPr>
            <a:spLocks noGrp="1"/>
          </p:cNvSpPr>
          <p:nvPr>
            <p:ph type="dt" sz="half" idx="10"/>
          </p:nvPr>
        </p:nvSpPr>
        <p:spPr/>
        <p:txBody>
          <a:bodyPr/>
          <a:lstStyle/>
          <a:p>
            <a:fld id="{BD1D7CCF-0780-492C-9B3A-8E5DD09161B0}" type="datetimeFigureOut">
              <a:rPr lang="en-US" smtClean="0"/>
              <a:t>11/18/2022</a:t>
            </a:fld>
            <a:endParaRPr lang="en-US"/>
          </a:p>
        </p:txBody>
      </p:sp>
      <p:sp>
        <p:nvSpPr>
          <p:cNvPr id="5" name="Footer Placeholder 4">
            <a:extLst>
              <a:ext uri="{FF2B5EF4-FFF2-40B4-BE49-F238E27FC236}">
                <a16:creationId xmlns:a16="http://schemas.microsoft.com/office/drawing/2014/main" id="{5F6ECDEF-9F5F-47B9-A59D-522ACE8D2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E616C-A5E5-4546-9E68-0A858E78DAF7}"/>
              </a:ext>
            </a:extLst>
          </p:cNvPr>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3116927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191FF-5A74-43B3-B2F6-96D3D83AA6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8C9BE1-FF0E-4FDC-A2AC-682564CEC7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C514CB-895D-4237-A0C7-2FFCB896CB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641A88-53D7-42C2-9D1C-BF962BF71495}"/>
              </a:ext>
            </a:extLst>
          </p:cNvPr>
          <p:cNvSpPr>
            <a:spLocks noGrp="1"/>
          </p:cNvSpPr>
          <p:nvPr>
            <p:ph type="dt" sz="half" idx="10"/>
          </p:nvPr>
        </p:nvSpPr>
        <p:spPr/>
        <p:txBody>
          <a:bodyPr/>
          <a:lstStyle/>
          <a:p>
            <a:fld id="{BD1D7CCF-0780-492C-9B3A-8E5DD09161B0}" type="datetimeFigureOut">
              <a:rPr lang="en-US" smtClean="0"/>
              <a:t>11/18/2022</a:t>
            </a:fld>
            <a:endParaRPr lang="en-US"/>
          </a:p>
        </p:txBody>
      </p:sp>
      <p:sp>
        <p:nvSpPr>
          <p:cNvPr id="6" name="Footer Placeholder 5">
            <a:extLst>
              <a:ext uri="{FF2B5EF4-FFF2-40B4-BE49-F238E27FC236}">
                <a16:creationId xmlns:a16="http://schemas.microsoft.com/office/drawing/2014/main" id="{10847F17-02C9-4527-A3F6-F34E210FB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6215D-759D-4DAD-A66D-1C7AC4279449}"/>
              </a:ext>
            </a:extLst>
          </p:cNvPr>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1374845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628F-9710-421E-8B59-30AFB4A89D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6D9D46-5F7F-4723-B82B-6F43038A79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B48876-3596-4F60-B468-2C048B2000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8EF884-9A72-4565-91B0-436FBE65E3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EFAEE9-6F96-4E14-B042-93F170743F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9FB67F-1277-4C83-B5CE-63091194007D}"/>
              </a:ext>
            </a:extLst>
          </p:cNvPr>
          <p:cNvSpPr>
            <a:spLocks noGrp="1"/>
          </p:cNvSpPr>
          <p:nvPr>
            <p:ph type="dt" sz="half" idx="10"/>
          </p:nvPr>
        </p:nvSpPr>
        <p:spPr/>
        <p:txBody>
          <a:bodyPr/>
          <a:lstStyle/>
          <a:p>
            <a:fld id="{BD1D7CCF-0780-492C-9B3A-8E5DD09161B0}" type="datetimeFigureOut">
              <a:rPr lang="en-US" smtClean="0"/>
              <a:t>11/18/2022</a:t>
            </a:fld>
            <a:endParaRPr lang="en-US"/>
          </a:p>
        </p:txBody>
      </p:sp>
      <p:sp>
        <p:nvSpPr>
          <p:cNvPr id="8" name="Footer Placeholder 7">
            <a:extLst>
              <a:ext uri="{FF2B5EF4-FFF2-40B4-BE49-F238E27FC236}">
                <a16:creationId xmlns:a16="http://schemas.microsoft.com/office/drawing/2014/main" id="{32AF23DF-FB7E-4D9D-9CBD-C165D3B165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31F77D-54DA-4398-9441-FC68E1F32B44}"/>
              </a:ext>
            </a:extLst>
          </p:cNvPr>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2682624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B33C0-ABCA-4E74-A8BB-A08AB752F8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713A9-8E44-4E4B-AB23-8973D73AEB54}"/>
              </a:ext>
            </a:extLst>
          </p:cNvPr>
          <p:cNvSpPr>
            <a:spLocks noGrp="1"/>
          </p:cNvSpPr>
          <p:nvPr>
            <p:ph type="dt" sz="half" idx="10"/>
          </p:nvPr>
        </p:nvSpPr>
        <p:spPr/>
        <p:txBody>
          <a:bodyPr/>
          <a:lstStyle/>
          <a:p>
            <a:fld id="{BD1D7CCF-0780-492C-9B3A-8E5DD09161B0}" type="datetimeFigureOut">
              <a:rPr lang="en-US" smtClean="0"/>
              <a:t>11/18/2022</a:t>
            </a:fld>
            <a:endParaRPr lang="en-US"/>
          </a:p>
        </p:txBody>
      </p:sp>
      <p:sp>
        <p:nvSpPr>
          <p:cNvPr id="4" name="Footer Placeholder 3">
            <a:extLst>
              <a:ext uri="{FF2B5EF4-FFF2-40B4-BE49-F238E27FC236}">
                <a16:creationId xmlns:a16="http://schemas.microsoft.com/office/drawing/2014/main" id="{47072924-E19F-4DA8-A957-F974D0926D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5E3008-A566-44BB-BE36-2C59028896BA}"/>
              </a:ext>
            </a:extLst>
          </p:cNvPr>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1519353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D50B02-DFC2-412A-B3D6-CA65C6EE597C}"/>
              </a:ext>
            </a:extLst>
          </p:cNvPr>
          <p:cNvSpPr>
            <a:spLocks noGrp="1"/>
          </p:cNvSpPr>
          <p:nvPr>
            <p:ph type="dt" sz="half" idx="10"/>
          </p:nvPr>
        </p:nvSpPr>
        <p:spPr/>
        <p:txBody>
          <a:bodyPr/>
          <a:lstStyle/>
          <a:p>
            <a:fld id="{BD1D7CCF-0780-492C-9B3A-8E5DD09161B0}" type="datetimeFigureOut">
              <a:rPr lang="en-US" smtClean="0"/>
              <a:t>11/18/2022</a:t>
            </a:fld>
            <a:endParaRPr lang="en-US"/>
          </a:p>
        </p:txBody>
      </p:sp>
      <p:sp>
        <p:nvSpPr>
          <p:cNvPr id="3" name="Footer Placeholder 2">
            <a:extLst>
              <a:ext uri="{FF2B5EF4-FFF2-40B4-BE49-F238E27FC236}">
                <a16:creationId xmlns:a16="http://schemas.microsoft.com/office/drawing/2014/main" id="{173843E2-EA46-45C2-802C-9B65F61ABB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BAB44E-AC53-4B2B-A395-4E3220B2BDE4}"/>
              </a:ext>
            </a:extLst>
          </p:cNvPr>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1345462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E1B4-D558-4215-B5A8-B3346CAE3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D12A0F-6241-4552-8291-352013416C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401FB-03B3-4D8C-8E1F-AAC51012F0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C6F31A-03BC-4B61-B32A-ECF49EEE45D3}"/>
              </a:ext>
            </a:extLst>
          </p:cNvPr>
          <p:cNvSpPr>
            <a:spLocks noGrp="1"/>
          </p:cNvSpPr>
          <p:nvPr>
            <p:ph type="dt" sz="half" idx="10"/>
          </p:nvPr>
        </p:nvSpPr>
        <p:spPr/>
        <p:txBody>
          <a:bodyPr/>
          <a:lstStyle/>
          <a:p>
            <a:fld id="{BD1D7CCF-0780-492C-9B3A-8E5DD09161B0}" type="datetimeFigureOut">
              <a:rPr lang="en-US" smtClean="0"/>
              <a:t>11/18/2022</a:t>
            </a:fld>
            <a:endParaRPr lang="en-US"/>
          </a:p>
        </p:txBody>
      </p:sp>
      <p:sp>
        <p:nvSpPr>
          <p:cNvPr id="6" name="Footer Placeholder 5">
            <a:extLst>
              <a:ext uri="{FF2B5EF4-FFF2-40B4-BE49-F238E27FC236}">
                <a16:creationId xmlns:a16="http://schemas.microsoft.com/office/drawing/2014/main" id="{9EA1566A-2085-4336-A221-A66A60711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C059C8-9496-4ABB-9DA8-B81F44C7BF5A}"/>
              </a:ext>
            </a:extLst>
          </p:cNvPr>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376119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D7CCF-0780-492C-9B3A-8E5DD09161B0}"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494064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ED08-46BA-4BEA-B6E0-69FE2BD1C0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99413C-5125-4BF6-AE7E-AB11DF1DA7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89BC7B-D36E-417B-8CC9-895EF6066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0E6E94-6252-4865-B37B-AE6806399E38}"/>
              </a:ext>
            </a:extLst>
          </p:cNvPr>
          <p:cNvSpPr>
            <a:spLocks noGrp="1"/>
          </p:cNvSpPr>
          <p:nvPr>
            <p:ph type="dt" sz="half" idx="10"/>
          </p:nvPr>
        </p:nvSpPr>
        <p:spPr/>
        <p:txBody>
          <a:bodyPr/>
          <a:lstStyle/>
          <a:p>
            <a:fld id="{BD1D7CCF-0780-492C-9B3A-8E5DD09161B0}" type="datetimeFigureOut">
              <a:rPr lang="en-US" smtClean="0"/>
              <a:t>11/18/2022</a:t>
            </a:fld>
            <a:endParaRPr lang="en-US"/>
          </a:p>
        </p:txBody>
      </p:sp>
      <p:sp>
        <p:nvSpPr>
          <p:cNvPr id="6" name="Footer Placeholder 5">
            <a:extLst>
              <a:ext uri="{FF2B5EF4-FFF2-40B4-BE49-F238E27FC236}">
                <a16:creationId xmlns:a16="http://schemas.microsoft.com/office/drawing/2014/main" id="{EF7636C0-5589-486C-9797-ADE759FB2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0690A-3D88-4E16-9AAB-35630EAFD488}"/>
              </a:ext>
            </a:extLst>
          </p:cNvPr>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1569878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41F3-5453-434B-B161-1E7C9A6FF0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C50AB7-76E7-4AD9-80C9-82CD5AE5C05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3F6D9-81FF-434B-B243-FA228EDF48E0}"/>
              </a:ext>
            </a:extLst>
          </p:cNvPr>
          <p:cNvSpPr>
            <a:spLocks noGrp="1"/>
          </p:cNvSpPr>
          <p:nvPr>
            <p:ph type="dt" sz="half" idx="10"/>
          </p:nvPr>
        </p:nvSpPr>
        <p:spPr/>
        <p:txBody>
          <a:bodyPr/>
          <a:lstStyle/>
          <a:p>
            <a:fld id="{BD1D7CCF-0780-492C-9B3A-8E5DD09161B0}" type="datetimeFigureOut">
              <a:rPr lang="en-US" smtClean="0"/>
              <a:t>11/18/2022</a:t>
            </a:fld>
            <a:endParaRPr lang="en-US"/>
          </a:p>
        </p:txBody>
      </p:sp>
      <p:sp>
        <p:nvSpPr>
          <p:cNvPr id="5" name="Footer Placeholder 4">
            <a:extLst>
              <a:ext uri="{FF2B5EF4-FFF2-40B4-BE49-F238E27FC236}">
                <a16:creationId xmlns:a16="http://schemas.microsoft.com/office/drawing/2014/main" id="{7EC55D86-FFA9-4785-9B9B-E6B5308E3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1D0D9-B246-4C45-A783-FA20F1596856}"/>
              </a:ext>
            </a:extLst>
          </p:cNvPr>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1821169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FFEF84-E470-4417-87F6-964152E6B7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222CC8-542E-462C-8FDF-33C19F79EA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0A9305-0A1A-408D-B015-8128E4CE4ADC}"/>
              </a:ext>
            </a:extLst>
          </p:cNvPr>
          <p:cNvSpPr>
            <a:spLocks noGrp="1"/>
          </p:cNvSpPr>
          <p:nvPr>
            <p:ph type="dt" sz="half" idx="10"/>
          </p:nvPr>
        </p:nvSpPr>
        <p:spPr/>
        <p:txBody>
          <a:bodyPr/>
          <a:lstStyle/>
          <a:p>
            <a:fld id="{BD1D7CCF-0780-492C-9B3A-8E5DD09161B0}" type="datetimeFigureOut">
              <a:rPr lang="en-US" smtClean="0"/>
              <a:t>11/18/2022</a:t>
            </a:fld>
            <a:endParaRPr lang="en-US"/>
          </a:p>
        </p:txBody>
      </p:sp>
      <p:sp>
        <p:nvSpPr>
          <p:cNvPr id="5" name="Footer Placeholder 4">
            <a:extLst>
              <a:ext uri="{FF2B5EF4-FFF2-40B4-BE49-F238E27FC236}">
                <a16:creationId xmlns:a16="http://schemas.microsoft.com/office/drawing/2014/main" id="{A4EFAB73-B6A1-49A9-B6DA-6D2D43001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0FBD4-4BE6-4147-9FF8-AB45E2316DEC}"/>
              </a:ext>
            </a:extLst>
          </p:cNvPr>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228609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1D7CCF-0780-492C-9B3A-8E5DD09161B0}"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27715-F14F-416D-B2EC-18560C1BDC4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D7CCF-0780-492C-9B3A-8E5DD09161B0}"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90372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D7CCF-0780-492C-9B3A-8E5DD09161B0}"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389168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D7CCF-0780-492C-9B3A-8E5DD09161B0}"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3080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D1D7CCF-0780-492C-9B3A-8E5DD09161B0}" type="datetimeFigureOut">
              <a:rPr lang="en-US" smtClean="0"/>
              <a:t>11/18/2022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8827715-F14F-416D-B2EC-18560C1BDC49}" type="slidenum">
              <a:rPr lang="en-US" smtClean="0"/>
              <a:t>‹#›</a:t>
            </a:fld>
            <a:endParaRPr lang="en-US"/>
          </a:p>
        </p:txBody>
      </p:sp>
    </p:spTree>
    <p:extLst>
      <p:ext uri="{BB962C8B-B14F-4D97-AF65-F5344CB8AC3E}">
        <p14:creationId xmlns:p14="http://schemas.microsoft.com/office/powerpoint/2010/main" val="146442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D1D7CCF-0780-492C-9B3A-8E5DD09161B0}" type="datetimeFigureOut">
              <a:rPr lang="en-US" smtClean="0"/>
              <a:t>11/18/2022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827715-F14F-416D-B2EC-18560C1BDC49}" type="slidenum">
              <a:rPr lang="en-US" smtClean="0"/>
              <a:t>‹#›</a:t>
            </a:fld>
            <a:endParaRPr lang="en-US"/>
          </a:p>
        </p:txBody>
      </p:sp>
    </p:spTree>
    <p:extLst>
      <p:ext uri="{BB962C8B-B14F-4D97-AF65-F5344CB8AC3E}">
        <p14:creationId xmlns:p14="http://schemas.microsoft.com/office/powerpoint/2010/main" val="10496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BD1D7CCF-0780-492C-9B3A-8E5DD09161B0}" type="datetimeFigureOut">
              <a:rPr lang="en-US" smtClean="0"/>
              <a:t>11/18/2022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8827715-F14F-416D-B2EC-18560C1BDC49}" type="slidenum">
              <a:rPr lang="en-US" smtClean="0"/>
              <a:t>‹#›</a:t>
            </a:fld>
            <a:endParaRPr lang="en-US"/>
          </a:p>
        </p:txBody>
      </p:sp>
    </p:spTree>
    <p:extLst>
      <p:ext uri="{BB962C8B-B14F-4D97-AF65-F5344CB8AC3E}">
        <p14:creationId xmlns:p14="http://schemas.microsoft.com/office/powerpoint/2010/main" val="3250658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D1D7CCF-0780-492C-9B3A-8E5DD09161B0}" type="datetimeFigureOut">
              <a:rPr lang="en-US" smtClean="0"/>
              <a:t>11/18/2022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8827715-F14F-416D-B2EC-18560C1BDC4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58990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BAB197-0472-42A3-BF3D-4DD8B7659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34D5AA-F56E-499A-B52B-DBACE7867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9BF99-B665-4548-8848-A013E1230A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D7CCF-0780-492C-9B3A-8E5DD09161B0}" type="datetimeFigureOut">
              <a:rPr lang="en-US" smtClean="0"/>
              <a:t>11/18/2022</a:t>
            </a:fld>
            <a:endParaRPr lang="en-US"/>
          </a:p>
        </p:txBody>
      </p:sp>
      <p:sp>
        <p:nvSpPr>
          <p:cNvPr id="5" name="Footer Placeholder 4">
            <a:extLst>
              <a:ext uri="{FF2B5EF4-FFF2-40B4-BE49-F238E27FC236}">
                <a16:creationId xmlns:a16="http://schemas.microsoft.com/office/drawing/2014/main" id="{356AA3E9-4F0D-4D88-AED2-A4B41449CF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F785EF-5259-4AFB-9FAE-EC4B7B8F8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27715-F14F-416D-B2EC-18560C1BDC49}" type="slidenum">
              <a:rPr lang="en-US" smtClean="0"/>
              <a:t>‹#›</a:t>
            </a:fld>
            <a:endParaRPr lang="en-US"/>
          </a:p>
        </p:txBody>
      </p:sp>
    </p:spTree>
    <p:extLst>
      <p:ext uri="{BB962C8B-B14F-4D97-AF65-F5344CB8AC3E}">
        <p14:creationId xmlns:p14="http://schemas.microsoft.com/office/powerpoint/2010/main" val="229773828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svg"/><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DA794-B541-4D3E-B94B-EA92B7D18F71}"/>
              </a:ext>
            </a:extLst>
          </p:cNvPr>
          <p:cNvSpPr>
            <a:spLocks noGrp="1"/>
          </p:cNvSpPr>
          <p:nvPr>
            <p:ph type="ctrTitle"/>
          </p:nvPr>
        </p:nvSpPr>
        <p:spPr>
          <a:xfrm>
            <a:off x="1524000" y="1734760"/>
            <a:ext cx="9144000" cy="2387600"/>
          </a:xfrm>
        </p:spPr>
        <p:txBody>
          <a:bodyPr>
            <a:noAutofit/>
          </a:bodyPr>
          <a:lstStyle/>
          <a:p>
            <a:pPr algn="ctr"/>
            <a:r>
              <a:rPr lang="en-US" sz="6000" b="1" dirty="0">
                <a:latin typeface="Garamond" panose="02020404030301010803" pitchFamily="18" charset="0"/>
              </a:rPr>
              <a:t>Evaluation of Stepping Up efforts to improve mental health services and justice utilization</a:t>
            </a:r>
            <a:endParaRPr lang="en-US" sz="6000" dirty="0">
              <a:latin typeface="Garamond" panose="02020404030301010803" pitchFamily="18" charset="0"/>
            </a:endParaRPr>
          </a:p>
        </p:txBody>
      </p:sp>
      <p:sp>
        <p:nvSpPr>
          <p:cNvPr id="3" name="Subtitle 2">
            <a:extLst>
              <a:ext uri="{FF2B5EF4-FFF2-40B4-BE49-F238E27FC236}">
                <a16:creationId xmlns:a16="http://schemas.microsoft.com/office/drawing/2014/main" id="{81F1AA8D-5FBB-4E7B-B91B-4082710AD615}"/>
              </a:ext>
            </a:extLst>
          </p:cNvPr>
          <p:cNvSpPr>
            <a:spLocks noGrp="1"/>
          </p:cNvSpPr>
          <p:nvPr>
            <p:ph type="subTitle" idx="1"/>
          </p:nvPr>
        </p:nvSpPr>
        <p:spPr>
          <a:xfrm>
            <a:off x="1386840" y="4907756"/>
            <a:ext cx="9418320" cy="1655762"/>
          </a:xfrm>
        </p:spPr>
        <p:txBody>
          <a:bodyPr vert="horz" lIns="91440" tIns="45720" rIns="91440" bIns="45720" rtlCol="0" anchor="t">
            <a:normAutofit/>
          </a:bodyPr>
          <a:lstStyle/>
          <a:p>
            <a:pPr algn="ctr"/>
            <a:r>
              <a:rPr lang="en-US" dirty="0">
                <a:latin typeface="Garamond"/>
                <a:cs typeface="Myriad Pro"/>
              </a:rPr>
              <a:t>Benjamin J. Mackey, M.A. and Kendra Clark, Ph.D.</a:t>
            </a:r>
          </a:p>
          <a:p>
            <a:pPr algn="ctr"/>
            <a:r>
              <a:rPr lang="en-US" dirty="0">
                <a:latin typeface="Garamond" panose="02020404030301010803" pitchFamily="18" charset="0"/>
                <a:cs typeface="Myriad Pro"/>
              </a:rPr>
              <a:t>George Mason University</a:t>
            </a:r>
          </a:p>
          <a:p>
            <a:endParaRPr lang="en-US" dirty="0"/>
          </a:p>
        </p:txBody>
      </p:sp>
      <p:pic>
        <p:nvPicPr>
          <p:cNvPr id="4" name="Picture 3">
            <a:extLst>
              <a:ext uri="{FF2B5EF4-FFF2-40B4-BE49-F238E27FC236}">
                <a16:creationId xmlns:a16="http://schemas.microsoft.com/office/drawing/2014/main" id="{CC44A8EC-EA15-4DE7-80D9-4AAE0DC4F72D}"/>
              </a:ext>
            </a:extLst>
          </p:cNvPr>
          <p:cNvPicPr>
            <a:picLocks noChangeAspect="1"/>
          </p:cNvPicPr>
          <p:nvPr/>
        </p:nvPicPr>
        <p:blipFill>
          <a:blip r:embed="rId2"/>
          <a:stretch>
            <a:fillRect/>
          </a:stretch>
        </p:blipFill>
        <p:spPr>
          <a:xfrm>
            <a:off x="5064354" y="6150976"/>
            <a:ext cx="1914003" cy="457200"/>
          </a:xfrm>
          <a:prstGeom prst="rect">
            <a:avLst/>
          </a:prstGeom>
        </p:spPr>
      </p:pic>
      <p:pic>
        <p:nvPicPr>
          <p:cNvPr id="5" name="Picture 2" descr="Image result for george mason university logo">
            <a:extLst>
              <a:ext uri="{FF2B5EF4-FFF2-40B4-BE49-F238E27FC236}">
                <a16:creationId xmlns:a16="http://schemas.microsoft.com/office/drawing/2014/main" id="{FACC2F76-86E8-45E1-8D82-08F71DE9CC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44" b="7263"/>
          <a:stretch/>
        </p:blipFill>
        <p:spPr bwMode="auto">
          <a:xfrm>
            <a:off x="110512" y="5782004"/>
            <a:ext cx="1509078" cy="9770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F3E64AC-871A-435A-ABEF-F098A7515C61}"/>
              </a:ext>
            </a:extLst>
          </p:cNvPr>
          <p:cNvPicPr>
            <a:picLocks noChangeAspect="1"/>
          </p:cNvPicPr>
          <p:nvPr/>
        </p:nvPicPr>
        <p:blipFill>
          <a:blip r:embed="rId4"/>
          <a:stretch>
            <a:fillRect/>
          </a:stretch>
        </p:blipFill>
        <p:spPr>
          <a:xfrm>
            <a:off x="10668000" y="5536058"/>
            <a:ext cx="1413488" cy="1231670"/>
          </a:xfrm>
          <a:prstGeom prst="rect">
            <a:avLst/>
          </a:prstGeom>
        </p:spPr>
      </p:pic>
    </p:spTree>
    <p:extLst>
      <p:ext uri="{BB962C8B-B14F-4D97-AF65-F5344CB8AC3E}">
        <p14:creationId xmlns:p14="http://schemas.microsoft.com/office/powerpoint/2010/main" val="216064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4A6FB5-BBD4-491B-97AE-73C45EB9411F}"/>
              </a:ext>
            </a:extLst>
          </p:cNvPr>
          <p:cNvSpPr txBox="1"/>
          <p:nvPr/>
        </p:nvSpPr>
        <p:spPr>
          <a:xfrm>
            <a:off x="207463" y="324222"/>
            <a:ext cx="5888537" cy="830997"/>
          </a:xfrm>
          <a:prstGeom prst="rect">
            <a:avLst/>
          </a:prstGeom>
          <a:noFill/>
        </p:spPr>
        <p:txBody>
          <a:bodyPr wrap="square" rtlCol="0">
            <a:spAutoFit/>
          </a:bodyPr>
          <a:lstStyle/>
          <a:p>
            <a:pPr algn="ctr"/>
            <a:r>
              <a:rPr lang="en-US" sz="2400" dirty="0">
                <a:latin typeface="Garamond" panose="02020404030301010803" pitchFamily="18" charset="0"/>
              </a:rPr>
              <a:t>Availability of Mental Health Evidence-Based Practices and Policies across U.S. counties</a:t>
            </a:r>
          </a:p>
        </p:txBody>
      </p:sp>
      <p:graphicFrame>
        <p:nvGraphicFramePr>
          <p:cNvPr id="3" name="Table 2">
            <a:extLst>
              <a:ext uri="{FF2B5EF4-FFF2-40B4-BE49-F238E27FC236}">
                <a16:creationId xmlns:a16="http://schemas.microsoft.com/office/drawing/2014/main" id="{49E06AB6-4050-41C6-8496-04A3B17170F3}"/>
              </a:ext>
            </a:extLst>
          </p:cNvPr>
          <p:cNvGraphicFramePr>
            <a:graphicFrameLocks noGrp="1"/>
          </p:cNvGraphicFramePr>
          <p:nvPr>
            <p:extLst>
              <p:ext uri="{D42A27DB-BD31-4B8C-83A1-F6EECF244321}">
                <p14:modId xmlns:p14="http://schemas.microsoft.com/office/powerpoint/2010/main" val="2749637019"/>
              </p:ext>
            </p:extLst>
          </p:nvPr>
        </p:nvGraphicFramePr>
        <p:xfrm>
          <a:off x="279699" y="1252984"/>
          <a:ext cx="5724090" cy="4984705"/>
        </p:xfrm>
        <a:graphic>
          <a:graphicData uri="http://schemas.openxmlformats.org/drawingml/2006/table">
            <a:tbl>
              <a:tblPr firstRow="1" firstCol="1" bandRow="1">
                <a:tableStyleId>{5C22544A-7EE6-4342-B048-85BDC9FD1C3A}</a:tableStyleId>
              </a:tblPr>
              <a:tblGrid>
                <a:gridCol w="3981351">
                  <a:extLst>
                    <a:ext uri="{9D8B030D-6E8A-4147-A177-3AD203B41FA5}">
                      <a16:colId xmlns:a16="http://schemas.microsoft.com/office/drawing/2014/main" val="174752467"/>
                    </a:ext>
                  </a:extLst>
                </a:gridCol>
                <a:gridCol w="796066">
                  <a:extLst>
                    <a:ext uri="{9D8B030D-6E8A-4147-A177-3AD203B41FA5}">
                      <a16:colId xmlns:a16="http://schemas.microsoft.com/office/drawing/2014/main" val="3166471646"/>
                    </a:ext>
                  </a:extLst>
                </a:gridCol>
                <a:gridCol w="946673">
                  <a:extLst>
                    <a:ext uri="{9D8B030D-6E8A-4147-A177-3AD203B41FA5}">
                      <a16:colId xmlns:a16="http://schemas.microsoft.com/office/drawing/2014/main" val="2486212427"/>
                    </a:ext>
                  </a:extLst>
                </a:gridCol>
              </a:tblGrid>
              <a:tr h="645459">
                <a:tc>
                  <a:txBody>
                    <a:bodyPr/>
                    <a:lstStyle/>
                    <a:p>
                      <a:pPr marL="0" marR="0" algn="ctr">
                        <a:lnSpc>
                          <a:spcPct val="107000"/>
                        </a:lnSpc>
                        <a:spcBef>
                          <a:spcPts val="0"/>
                        </a:spcBef>
                        <a:spcAft>
                          <a:spcPts val="0"/>
                        </a:spcAft>
                      </a:pPr>
                      <a:r>
                        <a:rPr lang="en-US" sz="1400" b="1" dirty="0">
                          <a:solidFill>
                            <a:schemeClr val="bg1"/>
                          </a:solidFill>
                          <a:effectLst/>
                          <a:latin typeface="Garamond" panose="02020404030301010803" pitchFamily="18" charset="0"/>
                        </a:rPr>
                        <a:t>Practice</a:t>
                      </a:r>
                    </a:p>
                  </a:txBody>
                  <a:tcPr marL="45562" marR="45562" marT="0" marB="0" anchor="ctr"/>
                </a:tc>
                <a:tc>
                  <a:txBody>
                    <a:bodyPr/>
                    <a:lstStyle/>
                    <a:p>
                      <a:pPr marL="0" marR="0" algn="ctr">
                        <a:lnSpc>
                          <a:spcPct val="107000"/>
                        </a:lnSpc>
                        <a:spcBef>
                          <a:spcPts val="0"/>
                        </a:spcBef>
                        <a:spcAft>
                          <a:spcPts val="0"/>
                        </a:spcAft>
                      </a:pPr>
                      <a:r>
                        <a:rPr lang="en-US" sz="1200" b="1" dirty="0">
                          <a:solidFill>
                            <a:schemeClr val="bg1"/>
                          </a:solidFill>
                          <a:effectLst/>
                          <a:latin typeface="Garamond" panose="02020404030301010803" pitchFamily="18" charset="0"/>
                        </a:rPr>
                        <a:t>Estimated % of counties</a:t>
                      </a:r>
                      <a:endParaRPr lang="en-US" sz="2400" b="1" dirty="0">
                        <a:solidFill>
                          <a:schemeClr val="bg1"/>
                        </a:solidFill>
                      </a:endParaRPr>
                    </a:p>
                  </a:txBody>
                  <a:tcPr marL="45562" marR="45562" marT="0" marB="0" anchor="ctr"/>
                </a:tc>
                <a:tc>
                  <a:txBody>
                    <a:bodyPr/>
                    <a:lstStyle/>
                    <a:p>
                      <a:pPr marL="0" marR="0" algn="ctr">
                        <a:lnSpc>
                          <a:spcPct val="107000"/>
                        </a:lnSpc>
                        <a:spcBef>
                          <a:spcPts val="0"/>
                        </a:spcBef>
                        <a:spcAft>
                          <a:spcPts val="0"/>
                        </a:spcAft>
                      </a:pPr>
                      <a:r>
                        <a:rPr lang="en-US" sz="1200" b="1" dirty="0">
                          <a:solidFill>
                            <a:schemeClr val="bg1"/>
                          </a:solidFill>
                          <a:effectLst/>
                          <a:latin typeface="Garamond" panose="02020404030301010803" pitchFamily="18" charset="0"/>
                        </a:rPr>
                        <a:t>Estimated % of US population</a:t>
                      </a:r>
                      <a:endParaRPr lang="en-US" sz="12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2929932077"/>
                  </a:ext>
                </a:extLst>
              </a:tr>
              <a:tr h="121204">
                <a:tc gridSpan="3">
                  <a:txBody>
                    <a:bodyPr/>
                    <a:lstStyle/>
                    <a:p>
                      <a:pPr marL="0" marR="0" algn="ctr">
                        <a:lnSpc>
                          <a:spcPct val="107000"/>
                        </a:lnSpc>
                        <a:spcBef>
                          <a:spcPts val="0"/>
                        </a:spcBef>
                        <a:spcAft>
                          <a:spcPts val="0"/>
                        </a:spcAft>
                      </a:pPr>
                      <a:r>
                        <a:rPr lang="en-US" sz="1050" b="0" dirty="0">
                          <a:solidFill>
                            <a:schemeClr val="bg1"/>
                          </a:solidFill>
                          <a:effectLst/>
                          <a:latin typeface="Garamond" panose="02020404030301010803" pitchFamily="18" charset="0"/>
                        </a:rPr>
                        <a:t>General approaches</a:t>
                      </a:r>
                      <a:endParaRPr lang="en-US" sz="105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hMerge="1">
                  <a:txBody>
                    <a:bodyPr/>
                    <a:lstStyle/>
                    <a:p>
                      <a:endParaRPr lang="en-US"/>
                    </a:p>
                  </a:txBody>
                  <a:tcPr/>
                </a:tc>
                <a:tc hMerge="1">
                  <a:txBody>
                    <a:bodyPr/>
                    <a:lstStyle/>
                    <a:p>
                      <a:pPr marL="0" marR="0" algn="ctr">
                        <a:lnSpc>
                          <a:spcPct val="107000"/>
                        </a:lnSpc>
                        <a:spcBef>
                          <a:spcPts val="0"/>
                        </a:spcBef>
                        <a:spcAft>
                          <a:spcPts val="0"/>
                        </a:spcAft>
                      </a:pP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4102895952"/>
                  </a:ext>
                </a:extLst>
              </a:tr>
              <a:tr h="199898">
                <a:tc>
                  <a:txBody>
                    <a:bodyPr/>
                    <a:lstStyle/>
                    <a:p>
                      <a:pPr marL="0" marR="0" algn="just">
                        <a:lnSpc>
                          <a:spcPct val="107000"/>
                        </a:lnSpc>
                        <a:spcBef>
                          <a:spcPts val="0"/>
                        </a:spcBef>
                        <a:spcAft>
                          <a:spcPts val="0"/>
                        </a:spcAft>
                      </a:pPr>
                      <a:r>
                        <a:rPr lang="en-US" sz="1050" b="0" dirty="0">
                          <a:effectLst/>
                          <a:latin typeface="Garamond" panose="02020404030301010803" pitchFamily="18" charset="0"/>
                        </a:rPr>
                        <a:t>Diversion from criminal justice action to mental health treatment</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36.7</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75.7</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2586259240"/>
                  </a:ext>
                </a:extLst>
              </a:tr>
              <a:tr h="143071">
                <a:tc>
                  <a:txBody>
                    <a:bodyPr/>
                    <a:lstStyle/>
                    <a:p>
                      <a:pPr marL="0" marR="0" algn="just">
                        <a:lnSpc>
                          <a:spcPct val="107000"/>
                        </a:lnSpc>
                        <a:spcBef>
                          <a:spcPts val="0"/>
                        </a:spcBef>
                        <a:spcAft>
                          <a:spcPts val="0"/>
                        </a:spcAft>
                      </a:pPr>
                      <a:r>
                        <a:rPr lang="en-US" sz="1050" b="0" dirty="0">
                          <a:effectLst/>
                          <a:latin typeface="Garamond" panose="02020404030301010803" pitchFamily="18" charset="0"/>
                        </a:rPr>
                        <a:t>Problem solving court </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41.6</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86.9</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1761983011"/>
                  </a:ext>
                </a:extLst>
              </a:tr>
              <a:tr h="143071">
                <a:tc>
                  <a:txBody>
                    <a:bodyPr/>
                    <a:lstStyle/>
                    <a:p>
                      <a:pPr marL="0" marR="408940" algn="just">
                        <a:spcBef>
                          <a:spcPts val="0"/>
                        </a:spcBef>
                        <a:spcAft>
                          <a:spcPts val="0"/>
                        </a:spcAft>
                      </a:pPr>
                      <a:r>
                        <a:rPr lang="en-US" sz="1050" b="0" dirty="0">
                          <a:effectLst/>
                          <a:latin typeface="Garamond" panose="02020404030301010803" pitchFamily="18" charset="0"/>
                        </a:rPr>
                        <a:t>Therapeutic walk-in or crisis centers </a:t>
                      </a:r>
                      <a:endParaRPr lang="en-US" sz="105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31.2</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66.0</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3961510848"/>
                  </a:ext>
                </a:extLst>
              </a:tr>
              <a:tr h="143071">
                <a:tc>
                  <a:txBody>
                    <a:bodyPr/>
                    <a:lstStyle/>
                    <a:p>
                      <a:pPr marL="0" marR="0" algn="just">
                        <a:lnSpc>
                          <a:spcPct val="107000"/>
                        </a:lnSpc>
                        <a:spcBef>
                          <a:spcPts val="0"/>
                        </a:spcBef>
                        <a:spcAft>
                          <a:spcPts val="0"/>
                        </a:spcAft>
                      </a:pPr>
                      <a:r>
                        <a:rPr lang="en-US" sz="1050" b="0" dirty="0">
                          <a:effectLst/>
                          <a:latin typeface="Garamond" panose="02020404030301010803" pitchFamily="18" charset="0"/>
                        </a:rPr>
                        <a:t>Crisis Intervention Teams (co-responding model)</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35.9</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74.0</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2976218944"/>
                  </a:ext>
                </a:extLst>
              </a:tr>
              <a:tr h="143071">
                <a:tc>
                  <a:txBody>
                    <a:bodyPr/>
                    <a:lstStyle/>
                    <a:p>
                      <a:pPr marL="0" marR="0" algn="just">
                        <a:lnSpc>
                          <a:spcPct val="107000"/>
                        </a:lnSpc>
                        <a:spcBef>
                          <a:spcPts val="0"/>
                        </a:spcBef>
                        <a:spcAft>
                          <a:spcPts val="0"/>
                        </a:spcAft>
                      </a:pPr>
                      <a:r>
                        <a:rPr lang="en-US" sz="1050" b="0" dirty="0">
                          <a:effectLst/>
                          <a:latin typeface="Garamond" panose="02020404030301010803" pitchFamily="18" charset="0"/>
                        </a:rPr>
                        <a:t>Crisis call-in centers</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40.3</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80.0</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3931788375"/>
                  </a:ext>
                </a:extLst>
              </a:tr>
              <a:tr h="143071">
                <a:tc>
                  <a:txBody>
                    <a:bodyPr/>
                    <a:lstStyle/>
                    <a:p>
                      <a:pPr marL="0" marR="0" algn="just">
                        <a:lnSpc>
                          <a:spcPct val="107000"/>
                        </a:lnSpc>
                        <a:spcBef>
                          <a:spcPts val="0"/>
                        </a:spcBef>
                        <a:spcAft>
                          <a:spcPts val="0"/>
                        </a:spcAft>
                      </a:pPr>
                      <a:r>
                        <a:rPr lang="en-US" sz="1050" b="0" dirty="0">
                          <a:effectLst/>
                          <a:latin typeface="Garamond" panose="02020404030301010803" pitchFamily="18" charset="0"/>
                        </a:rPr>
                        <a:t>Mental health treatment required by the court</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42.0</a:t>
                      </a:r>
                      <a:endParaRPr lang="en-US" sz="105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87.9</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4286942000"/>
                  </a:ext>
                </a:extLst>
              </a:tr>
              <a:tr h="354031">
                <a:tc>
                  <a:txBody>
                    <a:bodyPr/>
                    <a:lstStyle/>
                    <a:p>
                      <a:pPr marL="0" marR="0" algn="just">
                        <a:lnSpc>
                          <a:spcPts val="1255"/>
                        </a:lnSpc>
                        <a:spcBef>
                          <a:spcPts val="0"/>
                        </a:spcBef>
                        <a:spcAft>
                          <a:spcPts val="0"/>
                        </a:spcAft>
                      </a:pPr>
                      <a:r>
                        <a:rPr lang="en-US" sz="1050" b="0" dirty="0">
                          <a:effectLst/>
                          <a:latin typeface="Garamond" panose="02020404030301010803" pitchFamily="18" charset="0"/>
                        </a:rPr>
                        <a:t>Building an alliance with patients and taking patient</a:t>
                      </a:r>
                    </a:p>
                    <a:p>
                      <a:pPr marL="0" marR="0" algn="just">
                        <a:lnSpc>
                          <a:spcPct val="107000"/>
                        </a:lnSpc>
                        <a:spcBef>
                          <a:spcPts val="0"/>
                        </a:spcBef>
                        <a:spcAft>
                          <a:spcPts val="0"/>
                        </a:spcAft>
                      </a:pPr>
                      <a:r>
                        <a:rPr lang="en-US" sz="1050" b="0" dirty="0">
                          <a:effectLst/>
                          <a:latin typeface="Garamond" panose="02020404030301010803" pitchFamily="18" charset="0"/>
                        </a:rPr>
                        <a:t>preferences into account in mental health treatment planning</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35.8</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70.8</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3566731690"/>
                  </a:ext>
                </a:extLst>
              </a:tr>
              <a:tr h="266715">
                <a:tc>
                  <a:txBody>
                    <a:bodyPr/>
                    <a:lstStyle/>
                    <a:p>
                      <a:pPr marL="0" marR="0" algn="just">
                        <a:lnSpc>
                          <a:spcPct val="107000"/>
                        </a:lnSpc>
                        <a:spcBef>
                          <a:spcPts val="0"/>
                        </a:spcBef>
                        <a:spcAft>
                          <a:spcPts val="0"/>
                        </a:spcAft>
                      </a:pPr>
                      <a:r>
                        <a:rPr lang="en-US" sz="1050" b="0" dirty="0">
                          <a:effectLst/>
                          <a:latin typeface="Garamond" panose="02020404030301010803" pitchFamily="18" charset="0"/>
                        </a:rPr>
                        <a:t>Integrated mental health and substance use services; integrated dual disorder programs</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40.6</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84.9</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3931573261"/>
                  </a:ext>
                </a:extLst>
              </a:tr>
              <a:tr h="351432">
                <a:tc>
                  <a:txBody>
                    <a:bodyPr/>
                    <a:lstStyle/>
                    <a:p>
                      <a:pPr marL="0" marR="0" algn="just">
                        <a:lnSpc>
                          <a:spcPts val="1255"/>
                        </a:lnSpc>
                        <a:spcBef>
                          <a:spcPts val="0"/>
                        </a:spcBef>
                        <a:spcAft>
                          <a:spcPts val="0"/>
                        </a:spcAft>
                      </a:pPr>
                      <a:r>
                        <a:rPr lang="en-US" sz="1050" b="0" dirty="0">
                          <a:effectLst/>
                          <a:latin typeface="Garamond" panose="02020404030301010803" pitchFamily="18" charset="0"/>
                        </a:rPr>
                        <a:t>Coordination between jail and community mental health</a:t>
                      </a:r>
                    </a:p>
                    <a:p>
                      <a:pPr marL="0" marR="0" algn="just">
                        <a:lnSpc>
                          <a:spcPct val="107000"/>
                        </a:lnSpc>
                        <a:spcBef>
                          <a:spcPts val="0"/>
                        </a:spcBef>
                        <a:spcAft>
                          <a:spcPts val="0"/>
                        </a:spcAft>
                      </a:pPr>
                      <a:r>
                        <a:rPr lang="en-US" sz="1050" b="0" dirty="0">
                          <a:effectLst/>
                          <a:latin typeface="Garamond" panose="02020404030301010803" pitchFamily="18" charset="0"/>
                        </a:rPr>
                        <a:t>services at transitions into or out of jail (e.g., hand-off procedures)</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38.3</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79.3</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3082454186"/>
                  </a:ext>
                </a:extLst>
              </a:tr>
              <a:tr h="143071">
                <a:tc>
                  <a:txBody>
                    <a:bodyPr/>
                    <a:lstStyle/>
                    <a:p>
                      <a:pPr marL="0" marR="0" algn="just">
                        <a:lnSpc>
                          <a:spcPct val="107000"/>
                        </a:lnSpc>
                        <a:spcBef>
                          <a:spcPts val="0"/>
                        </a:spcBef>
                        <a:spcAft>
                          <a:spcPts val="0"/>
                        </a:spcAft>
                      </a:pPr>
                      <a:r>
                        <a:rPr lang="en-US" sz="1050" b="0">
                          <a:effectLst/>
                          <a:latin typeface="Garamond" panose="02020404030301010803" pitchFamily="18" charset="0"/>
                        </a:rPr>
                        <a:t>Medicaid eligibility continuity</a:t>
                      </a:r>
                      <a:endParaRPr lang="en-US" sz="105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29.3</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57.1</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3902255960"/>
                  </a:ext>
                </a:extLst>
              </a:tr>
              <a:tr h="189140">
                <a:tc>
                  <a:txBody>
                    <a:bodyPr/>
                    <a:lstStyle/>
                    <a:p>
                      <a:pPr marL="0" marR="0" algn="just">
                        <a:lnSpc>
                          <a:spcPct val="107000"/>
                        </a:lnSpc>
                        <a:spcBef>
                          <a:spcPts val="0"/>
                        </a:spcBef>
                        <a:spcAft>
                          <a:spcPts val="0"/>
                        </a:spcAft>
                      </a:pPr>
                      <a:r>
                        <a:rPr lang="en-US" sz="1050" b="0">
                          <a:effectLst/>
                          <a:latin typeface="Garamond" panose="02020404030301010803" pitchFamily="18" charset="0"/>
                        </a:rPr>
                        <a:t>Mental health peer navigators, peer advocacy, or peer support</a:t>
                      </a:r>
                      <a:endParaRPr lang="en-US" sz="105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34.2</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71.6</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3197451999"/>
                  </a:ext>
                </a:extLst>
              </a:tr>
              <a:tr h="266715">
                <a:tc>
                  <a:txBody>
                    <a:bodyPr/>
                    <a:lstStyle/>
                    <a:p>
                      <a:pPr marL="0" marR="0" algn="just">
                        <a:lnSpc>
                          <a:spcPct val="107000"/>
                        </a:lnSpc>
                        <a:spcBef>
                          <a:spcPts val="0"/>
                        </a:spcBef>
                        <a:spcAft>
                          <a:spcPts val="0"/>
                        </a:spcAft>
                      </a:pPr>
                      <a:r>
                        <a:rPr lang="en-US" sz="1050" b="0">
                          <a:effectLst/>
                          <a:latin typeface="Garamond" panose="02020404030301010803" pitchFamily="18" charset="0"/>
                        </a:rPr>
                        <a:t>Permanent supportive housing for individuals with mental health conditions</a:t>
                      </a:r>
                      <a:endParaRPr lang="en-US" sz="105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29.2</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62.5</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1914173031"/>
                  </a:ext>
                </a:extLst>
              </a:tr>
              <a:tr h="190067">
                <a:tc>
                  <a:txBody>
                    <a:bodyPr/>
                    <a:lstStyle/>
                    <a:p>
                      <a:pPr marL="0" marR="0" algn="just">
                        <a:lnSpc>
                          <a:spcPct val="107000"/>
                        </a:lnSpc>
                        <a:spcBef>
                          <a:spcPts val="0"/>
                        </a:spcBef>
                        <a:spcAft>
                          <a:spcPts val="0"/>
                        </a:spcAft>
                      </a:pPr>
                      <a:r>
                        <a:rPr lang="en-US" sz="1050" b="0">
                          <a:effectLst/>
                          <a:latin typeface="Garamond" panose="02020404030301010803" pitchFamily="18" charset="0"/>
                        </a:rPr>
                        <a:t>Supported employment for individuals with mental health conditions</a:t>
                      </a:r>
                      <a:endParaRPr lang="en-US" sz="105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30.6</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62.0</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3970114663"/>
                  </a:ext>
                </a:extLst>
              </a:tr>
              <a:tr h="445605">
                <a:tc>
                  <a:txBody>
                    <a:bodyPr/>
                    <a:lstStyle/>
                    <a:p>
                      <a:pPr marL="0" marR="0" algn="just">
                        <a:lnSpc>
                          <a:spcPts val="1255"/>
                        </a:lnSpc>
                        <a:spcBef>
                          <a:spcPts val="0"/>
                        </a:spcBef>
                        <a:spcAft>
                          <a:spcPts val="0"/>
                        </a:spcAft>
                      </a:pPr>
                      <a:r>
                        <a:rPr lang="en-US" sz="1050" b="0">
                          <a:effectLst/>
                          <a:latin typeface="Garamond" panose="02020404030301010803" pitchFamily="18" charset="0"/>
                        </a:rPr>
                        <a:t>Assertive community treatment (ACT), Forensic</a:t>
                      </a:r>
                    </a:p>
                    <a:p>
                      <a:pPr marL="0" marR="0" algn="just">
                        <a:lnSpc>
                          <a:spcPct val="107000"/>
                        </a:lnSpc>
                        <a:spcBef>
                          <a:spcPts val="0"/>
                        </a:spcBef>
                        <a:spcAft>
                          <a:spcPts val="0"/>
                        </a:spcAft>
                      </a:pPr>
                      <a:r>
                        <a:rPr lang="en-US" sz="1050" b="0">
                          <a:effectLst/>
                          <a:latin typeface="Garamond" panose="02020404030301010803" pitchFamily="18" charset="0"/>
                        </a:rPr>
                        <a:t>assertive community treatment (FACT), or Forensic Intensive Case Management (FICM) for mental illness</a:t>
                      </a:r>
                      <a:endParaRPr lang="en-US" sz="105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27.2</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60.4</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2087389279"/>
                  </a:ext>
                </a:extLst>
              </a:tr>
              <a:tr h="207846">
                <a:tc>
                  <a:txBody>
                    <a:bodyPr/>
                    <a:lstStyle/>
                    <a:p>
                      <a:pPr marL="0" marR="0" algn="just">
                        <a:lnSpc>
                          <a:spcPct val="107000"/>
                        </a:lnSpc>
                        <a:spcBef>
                          <a:spcPts val="0"/>
                        </a:spcBef>
                        <a:spcAft>
                          <a:spcPts val="0"/>
                        </a:spcAft>
                      </a:pPr>
                      <a:r>
                        <a:rPr lang="en-US" sz="1050" b="0">
                          <a:effectLst/>
                          <a:latin typeface="Garamond" panose="02020404030301010803" pitchFamily="18" charset="0"/>
                        </a:rPr>
                        <a:t>Critical Time Intervention -OR- Case management for mental illness</a:t>
                      </a:r>
                      <a:endParaRPr lang="en-US" sz="105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32.1</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65.2</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552000843"/>
                  </a:ext>
                </a:extLst>
              </a:tr>
              <a:tr h="329196">
                <a:tc>
                  <a:txBody>
                    <a:bodyPr/>
                    <a:lstStyle/>
                    <a:p>
                      <a:pPr marL="0" marR="0" algn="just">
                        <a:lnSpc>
                          <a:spcPts val="1375"/>
                        </a:lnSpc>
                        <a:spcBef>
                          <a:spcPts val="0"/>
                        </a:spcBef>
                        <a:spcAft>
                          <a:spcPts val="0"/>
                        </a:spcAft>
                      </a:pPr>
                      <a:r>
                        <a:rPr lang="en-US" sz="1050" b="0">
                          <a:effectLst/>
                          <a:latin typeface="Garamond" panose="02020404030301010803" pitchFamily="18" charset="0"/>
                        </a:rPr>
                        <a:t>Family or caregiver education and support about the</a:t>
                      </a:r>
                    </a:p>
                    <a:p>
                      <a:pPr marL="0" marR="0" algn="just">
                        <a:lnSpc>
                          <a:spcPct val="107000"/>
                        </a:lnSpc>
                        <a:spcBef>
                          <a:spcPts val="0"/>
                        </a:spcBef>
                        <a:spcAft>
                          <a:spcPts val="0"/>
                        </a:spcAft>
                      </a:pPr>
                      <a:r>
                        <a:rPr lang="en-US" sz="1050" b="0">
                          <a:effectLst/>
                          <a:latin typeface="Garamond" panose="02020404030301010803" pitchFamily="18" charset="0"/>
                        </a:rPr>
                        <a:t>patient’s mental illness</a:t>
                      </a:r>
                      <a:endParaRPr lang="en-US" sz="105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31.1</a:t>
                      </a:r>
                      <a:endParaRPr lang="en-US" sz="105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a:effectLst/>
                          <a:latin typeface="Garamond" panose="02020404030301010803" pitchFamily="18" charset="0"/>
                        </a:rPr>
                        <a:t>63.2</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1332476120"/>
                  </a:ext>
                </a:extLst>
              </a:tr>
              <a:tr h="143071">
                <a:tc>
                  <a:txBody>
                    <a:bodyPr/>
                    <a:lstStyle/>
                    <a:p>
                      <a:pPr marL="0" marR="0" algn="just">
                        <a:lnSpc>
                          <a:spcPct val="107000"/>
                        </a:lnSpc>
                        <a:spcBef>
                          <a:spcPts val="0"/>
                        </a:spcBef>
                        <a:spcAft>
                          <a:spcPts val="0"/>
                        </a:spcAft>
                      </a:pPr>
                      <a:r>
                        <a:rPr lang="en-US" sz="1050" b="0">
                          <a:effectLst/>
                          <a:latin typeface="Garamond" panose="02020404030301010803" pitchFamily="18" charset="0"/>
                        </a:rPr>
                        <a:t>Trauma-informed care, settings, or services</a:t>
                      </a:r>
                      <a:endParaRPr lang="en-US" sz="105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dirty="0">
                          <a:effectLst/>
                          <a:latin typeface="Garamond" panose="02020404030301010803" pitchFamily="18" charset="0"/>
                        </a:rPr>
                        <a:t>36.6</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tc>
                  <a:txBody>
                    <a:bodyPr/>
                    <a:lstStyle/>
                    <a:p>
                      <a:pPr marL="0" marR="0" algn="ctr">
                        <a:lnSpc>
                          <a:spcPct val="107000"/>
                        </a:lnSpc>
                        <a:spcBef>
                          <a:spcPts val="0"/>
                        </a:spcBef>
                        <a:spcAft>
                          <a:spcPts val="0"/>
                        </a:spcAft>
                      </a:pPr>
                      <a:r>
                        <a:rPr lang="en-US" sz="1050" b="0" dirty="0">
                          <a:effectLst/>
                          <a:latin typeface="Garamond" panose="02020404030301010803" pitchFamily="18" charset="0"/>
                        </a:rPr>
                        <a:t>76.5</a:t>
                      </a:r>
                      <a:endParaRPr lang="en-US" sz="105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tc>
                <a:extLst>
                  <a:ext uri="{0D108BD9-81ED-4DB2-BD59-A6C34878D82A}">
                    <a16:rowId xmlns:a16="http://schemas.microsoft.com/office/drawing/2014/main" val="218051866"/>
                  </a:ext>
                </a:extLst>
              </a:tr>
            </a:tbl>
          </a:graphicData>
        </a:graphic>
      </p:graphicFrame>
      <p:graphicFrame>
        <p:nvGraphicFramePr>
          <p:cNvPr id="4" name="Table 3">
            <a:extLst>
              <a:ext uri="{FF2B5EF4-FFF2-40B4-BE49-F238E27FC236}">
                <a16:creationId xmlns:a16="http://schemas.microsoft.com/office/drawing/2014/main" id="{7D47B481-24AC-4B85-9A11-842D4494D64C}"/>
              </a:ext>
            </a:extLst>
          </p:cNvPr>
          <p:cNvGraphicFramePr>
            <a:graphicFrameLocks noGrp="1"/>
          </p:cNvGraphicFramePr>
          <p:nvPr>
            <p:extLst>
              <p:ext uri="{D42A27DB-BD31-4B8C-83A1-F6EECF244321}">
                <p14:modId xmlns:p14="http://schemas.microsoft.com/office/powerpoint/2010/main" val="2460091243"/>
              </p:ext>
            </p:extLst>
          </p:nvPr>
        </p:nvGraphicFramePr>
        <p:xfrm>
          <a:off x="6188210" y="53788"/>
          <a:ext cx="5611906" cy="6217892"/>
        </p:xfrm>
        <a:graphic>
          <a:graphicData uri="http://schemas.openxmlformats.org/drawingml/2006/table">
            <a:tbl>
              <a:tblPr firstRow="1" firstCol="1" bandRow="1">
                <a:tableStyleId>{5C22544A-7EE6-4342-B048-85BDC9FD1C3A}</a:tableStyleId>
              </a:tblPr>
              <a:tblGrid>
                <a:gridCol w="4580195">
                  <a:extLst>
                    <a:ext uri="{9D8B030D-6E8A-4147-A177-3AD203B41FA5}">
                      <a16:colId xmlns:a16="http://schemas.microsoft.com/office/drawing/2014/main" val="3926642384"/>
                    </a:ext>
                  </a:extLst>
                </a:gridCol>
                <a:gridCol w="548640">
                  <a:extLst>
                    <a:ext uri="{9D8B030D-6E8A-4147-A177-3AD203B41FA5}">
                      <a16:colId xmlns:a16="http://schemas.microsoft.com/office/drawing/2014/main" val="637776034"/>
                    </a:ext>
                  </a:extLst>
                </a:gridCol>
                <a:gridCol w="483071">
                  <a:extLst>
                    <a:ext uri="{9D8B030D-6E8A-4147-A177-3AD203B41FA5}">
                      <a16:colId xmlns:a16="http://schemas.microsoft.com/office/drawing/2014/main" val="2262887964"/>
                    </a:ext>
                  </a:extLst>
                </a:gridCol>
              </a:tblGrid>
              <a:tr h="0">
                <a:tc gridSpan="3">
                  <a:txBody>
                    <a:bodyPr/>
                    <a:lstStyle/>
                    <a:p>
                      <a:pPr marL="0" marR="0" algn="ctr">
                        <a:lnSpc>
                          <a:spcPct val="107000"/>
                        </a:lnSpc>
                        <a:spcBef>
                          <a:spcPts val="0"/>
                        </a:spcBef>
                        <a:spcAft>
                          <a:spcPts val="0"/>
                        </a:spcAft>
                      </a:pPr>
                      <a:r>
                        <a:rPr lang="en-US" sz="1000" b="0" dirty="0">
                          <a:solidFill>
                            <a:schemeClr val="bg1"/>
                          </a:solidFill>
                          <a:effectLst/>
                          <a:latin typeface="Garamond" panose="02020404030301010803" pitchFamily="18" charset="0"/>
                        </a:rPr>
                        <a:t>Diagnosis-specific mental health treatments</a:t>
                      </a:r>
                      <a:endParaRPr lang="en-US" sz="10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3426914"/>
                  </a:ext>
                </a:extLst>
              </a:tr>
              <a:tr h="182292">
                <a:tc>
                  <a:txBody>
                    <a:bodyPr/>
                    <a:lstStyle/>
                    <a:p>
                      <a:pPr marL="0" marR="0" algn="just">
                        <a:lnSpc>
                          <a:spcPct val="107000"/>
                        </a:lnSpc>
                        <a:spcBef>
                          <a:spcPts val="0"/>
                        </a:spcBef>
                        <a:spcAft>
                          <a:spcPts val="0"/>
                        </a:spcAft>
                      </a:pPr>
                      <a:r>
                        <a:rPr lang="en-US" sz="1000" b="0" dirty="0">
                          <a:effectLst/>
                          <a:latin typeface="Garamond" panose="02020404030301010803" pitchFamily="18" charset="0"/>
                        </a:rPr>
                        <a:t>Any treatment for depression</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43.0</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a:effectLst/>
                          <a:latin typeface="Garamond" panose="02020404030301010803" pitchFamily="18" charset="0"/>
                        </a:rPr>
                        <a:t>88.2</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963294595"/>
                  </a:ext>
                </a:extLst>
              </a:tr>
              <a:tr h="312730">
                <a:tc>
                  <a:txBody>
                    <a:bodyPr/>
                    <a:lstStyle/>
                    <a:p>
                      <a:pPr marL="326390" marR="0" algn="just">
                        <a:lnSpc>
                          <a:spcPts val="1255"/>
                        </a:lnSpc>
                        <a:spcBef>
                          <a:spcPts val="0"/>
                        </a:spcBef>
                        <a:spcAft>
                          <a:spcPts val="0"/>
                        </a:spcAft>
                      </a:pPr>
                      <a:r>
                        <a:rPr lang="en-US" sz="1000" b="0" dirty="0">
                          <a:effectLst/>
                          <a:latin typeface="Garamond" panose="02020404030301010803" pitchFamily="18" charset="0"/>
                        </a:rPr>
                        <a:t>Cognitive-behavior therapy (CBT) for depression or Behavioral Activation for depression</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40.5</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a:effectLst/>
                          <a:latin typeface="Garamond" panose="02020404030301010803" pitchFamily="18" charset="0"/>
                        </a:rPr>
                        <a:t>78.1</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577751583"/>
                  </a:ext>
                </a:extLst>
              </a:tr>
              <a:tr h="182292">
                <a:tc>
                  <a:txBody>
                    <a:bodyPr/>
                    <a:lstStyle/>
                    <a:p>
                      <a:pPr marL="326390" marR="0" algn="just">
                        <a:lnSpc>
                          <a:spcPct val="107000"/>
                        </a:lnSpc>
                        <a:spcBef>
                          <a:spcPts val="0"/>
                        </a:spcBef>
                        <a:spcAft>
                          <a:spcPts val="0"/>
                        </a:spcAft>
                      </a:pPr>
                      <a:r>
                        <a:rPr lang="en-US" sz="1000" b="0" dirty="0">
                          <a:effectLst/>
                          <a:latin typeface="Garamond" panose="02020404030301010803" pitchFamily="18" charset="0"/>
                        </a:rPr>
                        <a:t>Interpersonal psychotherapy (IPT) for depression</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25.9</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a:effectLst/>
                          <a:latin typeface="Garamond" panose="02020404030301010803" pitchFamily="18" charset="0"/>
                        </a:rPr>
                        <a:t>50.8</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332384846"/>
                  </a:ext>
                </a:extLst>
              </a:tr>
              <a:tr h="182292">
                <a:tc>
                  <a:txBody>
                    <a:bodyPr/>
                    <a:lstStyle/>
                    <a:p>
                      <a:pPr marL="326390" marR="0" algn="just">
                        <a:lnSpc>
                          <a:spcPct val="107000"/>
                        </a:lnSpc>
                        <a:spcBef>
                          <a:spcPts val="0"/>
                        </a:spcBef>
                        <a:spcAft>
                          <a:spcPts val="0"/>
                        </a:spcAft>
                      </a:pPr>
                      <a:r>
                        <a:rPr lang="en-US" sz="1000" b="0" dirty="0">
                          <a:effectLst/>
                          <a:latin typeface="Garamond" panose="02020404030301010803" pitchFamily="18" charset="0"/>
                        </a:rPr>
                        <a:t>Selective serotonin reuptake inhibitors for depression</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ea typeface="Malgun Gothic" panose="020B0503020000020004" pitchFamily="34" charset="-127"/>
                          <a:cs typeface="Times New Roman" panose="02020603050405020304" pitchFamily="18" charset="0"/>
                        </a:rPr>
                        <a:t>33.1</a:t>
                      </a:r>
                    </a:p>
                  </a:txBody>
                  <a:tcPr marL="40278" marR="40278" marT="0" marB="0" anchor="ctr"/>
                </a:tc>
                <a:tc>
                  <a:txBody>
                    <a:bodyPr/>
                    <a:lstStyle/>
                    <a:p>
                      <a:pPr marL="0" marR="0" algn="ctr">
                        <a:lnSpc>
                          <a:spcPct val="107000"/>
                        </a:lnSpc>
                        <a:spcBef>
                          <a:spcPts val="0"/>
                        </a:spcBef>
                        <a:spcAft>
                          <a:spcPts val="0"/>
                        </a:spcAft>
                      </a:pPr>
                      <a:r>
                        <a:rPr lang="en-US" sz="1000">
                          <a:effectLst/>
                          <a:latin typeface="Garamond" panose="02020404030301010803" pitchFamily="18" charset="0"/>
                        </a:rPr>
                        <a:t>61.9</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725142754"/>
                  </a:ext>
                </a:extLst>
              </a:tr>
              <a:tr h="182292">
                <a:tc>
                  <a:txBody>
                    <a:bodyPr/>
                    <a:lstStyle/>
                    <a:p>
                      <a:pPr marL="0" marR="0" algn="just">
                        <a:lnSpc>
                          <a:spcPct val="107000"/>
                        </a:lnSpc>
                        <a:spcBef>
                          <a:spcPts val="0"/>
                        </a:spcBef>
                        <a:spcAft>
                          <a:spcPts val="0"/>
                        </a:spcAft>
                      </a:pPr>
                      <a:r>
                        <a:rPr lang="en-US" sz="1000" b="0" dirty="0">
                          <a:effectLst/>
                          <a:latin typeface="Garamond" panose="02020404030301010803" pitchFamily="18" charset="0"/>
                        </a:rPr>
                        <a:t>Any treatment for bipolar disorder or mania</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42.3</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a:effectLst/>
                          <a:latin typeface="Garamond" panose="02020404030301010803" pitchFamily="18" charset="0"/>
                        </a:rPr>
                        <a:t>87.9</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560840886"/>
                  </a:ext>
                </a:extLst>
              </a:tr>
              <a:tr h="182292">
                <a:tc>
                  <a:txBody>
                    <a:bodyPr/>
                    <a:lstStyle/>
                    <a:p>
                      <a:pPr marL="326390" marR="0" algn="just">
                        <a:lnSpc>
                          <a:spcPct val="107000"/>
                        </a:lnSpc>
                        <a:spcBef>
                          <a:spcPts val="0"/>
                        </a:spcBef>
                        <a:spcAft>
                          <a:spcPts val="0"/>
                        </a:spcAft>
                      </a:pPr>
                      <a:r>
                        <a:rPr lang="en-US" sz="1000" b="0" dirty="0">
                          <a:effectLst/>
                          <a:latin typeface="Garamond" panose="02020404030301010803" pitchFamily="18" charset="0"/>
                        </a:rPr>
                        <a:t>Mood stabilizers for bipolar disorder or mania</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43.2 </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a:effectLst/>
                          <a:latin typeface="Garamond" panose="02020404030301010803" pitchFamily="18" charset="0"/>
                        </a:rPr>
                        <a:t>80.4</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340379542"/>
                  </a:ext>
                </a:extLst>
              </a:tr>
              <a:tr h="178285">
                <a:tc>
                  <a:txBody>
                    <a:bodyPr/>
                    <a:lstStyle/>
                    <a:p>
                      <a:pPr marL="326390" marR="0" algn="just">
                        <a:lnSpc>
                          <a:spcPct val="107000"/>
                        </a:lnSpc>
                        <a:spcBef>
                          <a:spcPts val="0"/>
                        </a:spcBef>
                        <a:spcAft>
                          <a:spcPts val="0"/>
                        </a:spcAft>
                      </a:pPr>
                      <a:r>
                        <a:rPr lang="en-US" sz="1000" b="0" dirty="0">
                          <a:effectLst/>
                          <a:latin typeface="Garamond" panose="02020404030301010803" pitchFamily="18" charset="0"/>
                        </a:rPr>
                        <a:t>Education about bipolar disorder and its treatment (&gt; 1 session)</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39.1</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a:effectLst/>
                          <a:latin typeface="Garamond" panose="02020404030301010803" pitchFamily="18" charset="0"/>
                        </a:rPr>
                        <a:t>72.2</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442150588"/>
                  </a:ext>
                </a:extLst>
              </a:tr>
              <a:tr h="181277">
                <a:tc>
                  <a:txBody>
                    <a:bodyPr/>
                    <a:lstStyle/>
                    <a:p>
                      <a:pPr marL="326390" marR="0" algn="just">
                        <a:lnSpc>
                          <a:spcPct val="107000"/>
                        </a:lnSpc>
                        <a:spcBef>
                          <a:spcPts val="0"/>
                        </a:spcBef>
                        <a:spcAft>
                          <a:spcPts val="0"/>
                        </a:spcAft>
                      </a:pPr>
                      <a:r>
                        <a:rPr lang="en-US" sz="1000" b="0" dirty="0">
                          <a:effectLst/>
                          <a:latin typeface="Garamond" panose="02020404030301010803" pitchFamily="18" charset="0"/>
                        </a:rPr>
                        <a:t>Family education about bipolar disorder or family treatment for bipolar disorder</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32.9</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65.2</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416151452"/>
                  </a:ext>
                </a:extLst>
              </a:tr>
              <a:tr h="182292">
                <a:tc>
                  <a:txBody>
                    <a:bodyPr/>
                    <a:lstStyle/>
                    <a:p>
                      <a:pPr marL="0" marR="0" algn="just">
                        <a:lnSpc>
                          <a:spcPct val="107000"/>
                        </a:lnSpc>
                        <a:spcBef>
                          <a:spcPts val="0"/>
                        </a:spcBef>
                        <a:spcAft>
                          <a:spcPts val="0"/>
                        </a:spcAft>
                      </a:pPr>
                      <a:r>
                        <a:rPr lang="en-US" sz="1000" b="0" dirty="0">
                          <a:effectLst/>
                          <a:latin typeface="Garamond" panose="02020404030301010803" pitchFamily="18" charset="0"/>
                        </a:rPr>
                        <a:t>Any treatment for schizophrenia or psychosis</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41.6</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84.5</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719184656"/>
                  </a:ext>
                </a:extLst>
              </a:tr>
              <a:tr h="182292">
                <a:tc>
                  <a:txBody>
                    <a:bodyPr/>
                    <a:lstStyle/>
                    <a:p>
                      <a:pPr marL="326390" marR="0" algn="just">
                        <a:lnSpc>
                          <a:spcPct val="107000"/>
                        </a:lnSpc>
                        <a:spcBef>
                          <a:spcPts val="0"/>
                        </a:spcBef>
                        <a:spcAft>
                          <a:spcPts val="0"/>
                        </a:spcAft>
                      </a:pPr>
                      <a:r>
                        <a:rPr lang="en-US" sz="1000" b="0" dirty="0">
                          <a:effectLst/>
                          <a:latin typeface="Garamond" panose="02020404030301010803" pitchFamily="18" charset="0"/>
                        </a:rPr>
                        <a:t>Cognitive-behavioral therapy (CBT) for psychosis</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38.6</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72.9</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117505381"/>
                  </a:ext>
                </a:extLst>
              </a:tr>
              <a:tr h="182292">
                <a:tc>
                  <a:txBody>
                    <a:bodyPr/>
                    <a:lstStyle/>
                    <a:p>
                      <a:pPr marL="326390" marR="0" algn="just">
                        <a:lnSpc>
                          <a:spcPct val="107000"/>
                        </a:lnSpc>
                        <a:spcBef>
                          <a:spcPts val="0"/>
                        </a:spcBef>
                        <a:spcAft>
                          <a:spcPts val="0"/>
                        </a:spcAft>
                      </a:pPr>
                      <a:r>
                        <a:rPr lang="en-US" sz="1000" b="0" dirty="0">
                          <a:effectLst/>
                          <a:latin typeface="Garamond" panose="02020404030301010803" pitchFamily="18" charset="0"/>
                        </a:rPr>
                        <a:t>Family education about schizophrenia or psychosis</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33.7</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62.9</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404497054"/>
                  </a:ext>
                </a:extLst>
              </a:tr>
              <a:tr h="182292">
                <a:tc>
                  <a:txBody>
                    <a:bodyPr/>
                    <a:lstStyle/>
                    <a:p>
                      <a:pPr marL="326390" marR="0" algn="just">
                        <a:lnSpc>
                          <a:spcPct val="107000"/>
                        </a:lnSpc>
                        <a:spcBef>
                          <a:spcPts val="0"/>
                        </a:spcBef>
                        <a:spcAft>
                          <a:spcPts val="0"/>
                        </a:spcAft>
                      </a:pPr>
                      <a:r>
                        <a:rPr lang="en-US" sz="1000" b="0" dirty="0">
                          <a:effectLst/>
                          <a:latin typeface="Garamond" panose="02020404030301010803" pitchFamily="18" charset="0"/>
                        </a:rPr>
                        <a:t>Social skills training for schizophrenia</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34.7</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64.9</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849728477"/>
                  </a:ext>
                </a:extLst>
              </a:tr>
              <a:tr h="182292">
                <a:tc>
                  <a:txBody>
                    <a:bodyPr/>
                    <a:lstStyle/>
                    <a:p>
                      <a:pPr marL="326390" marR="182245" algn="just">
                        <a:spcBef>
                          <a:spcPts val="0"/>
                        </a:spcBef>
                        <a:spcAft>
                          <a:spcPts val="0"/>
                        </a:spcAft>
                      </a:pPr>
                      <a:r>
                        <a:rPr lang="en-US" sz="1000" b="0" dirty="0">
                          <a:effectLst/>
                          <a:latin typeface="Garamond" panose="02020404030301010803" pitchFamily="18" charset="0"/>
                        </a:rPr>
                        <a:t>First generation antipsychotics </a:t>
                      </a:r>
                      <a:endParaRPr lang="en-US" sz="10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31.8</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a:effectLst/>
                          <a:latin typeface="Garamond" panose="02020404030301010803" pitchFamily="18" charset="0"/>
                        </a:rPr>
                        <a:t>55.1</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044180615"/>
                  </a:ext>
                </a:extLst>
              </a:tr>
              <a:tr h="182292">
                <a:tc>
                  <a:txBody>
                    <a:bodyPr/>
                    <a:lstStyle/>
                    <a:p>
                      <a:pPr marL="326390" marR="290830" algn="just">
                        <a:spcBef>
                          <a:spcPts val="0"/>
                        </a:spcBef>
                        <a:spcAft>
                          <a:spcPts val="0"/>
                        </a:spcAft>
                      </a:pPr>
                      <a:r>
                        <a:rPr lang="en-US" sz="1000" b="0" dirty="0">
                          <a:effectLst/>
                          <a:latin typeface="Garamond" panose="02020404030301010803" pitchFamily="18" charset="0"/>
                        </a:rPr>
                        <a:t>Second generation antipsychotics </a:t>
                      </a:r>
                      <a:endParaRPr lang="en-US" sz="1000" b="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30.9</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55.1</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685652641"/>
                  </a:ext>
                </a:extLst>
              </a:tr>
              <a:tr h="182292">
                <a:tc>
                  <a:txBody>
                    <a:bodyPr/>
                    <a:lstStyle/>
                    <a:p>
                      <a:pPr marL="0" marR="0" algn="just">
                        <a:lnSpc>
                          <a:spcPct val="107000"/>
                        </a:lnSpc>
                        <a:spcBef>
                          <a:spcPts val="0"/>
                        </a:spcBef>
                        <a:spcAft>
                          <a:spcPts val="0"/>
                        </a:spcAft>
                      </a:pPr>
                      <a:r>
                        <a:rPr lang="en-US" sz="1000" b="0" dirty="0">
                          <a:effectLst/>
                          <a:latin typeface="Garamond" panose="02020404030301010803" pitchFamily="18" charset="0"/>
                        </a:rPr>
                        <a:t>Any treatment for borderline personality disorder </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37.4</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77.7</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360232684"/>
                  </a:ext>
                </a:extLst>
              </a:tr>
              <a:tr h="182292">
                <a:tc>
                  <a:txBody>
                    <a:bodyPr/>
                    <a:lstStyle/>
                    <a:p>
                      <a:pPr marL="499110" marR="0" indent="-172720" algn="just">
                        <a:lnSpc>
                          <a:spcPct val="107000"/>
                        </a:lnSpc>
                        <a:spcBef>
                          <a:spcPts val="0"/>
                        </a:spcBef>
                        <a:spcAft>
                          <a:spcPts val="0"/>
                        </a:spcAft>
                      </a:pPr>
                      <a:r>
                        <a:rPr lang="en-US" sz="1000" b="0" dirty="0">
                          <a:effectLst/>
                          <a:latin typeface="Garamond" panose="02020404030301010803" pitchFamily="18" charset="0"/>
                        </a:rPr>
                        <a:t>Dialectical behavior therapy (DBT)</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35.5</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59.0</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551960808"/>
                  </a:ext>
                </a:extLst>
              </a:tr>
              <a:tr h="167805">
                <a:tc>
                  <a:txBody>
                    <a:bodyPr/>
                    <a:lstStyle/>
                    <a:p>
                      <a:pPr marL="326390" marR="426720" algn="just">
                        <a:spcBef>
                          <a:spcPts val="0"/>
                        </a:spcBef>
                        <a:spcAft>
                          <a:spcPts val="0"/>
                        </a:spcAft>
                      </a:pPr>
                      <a:r>
                        <a:rPr lang="en-US" sz="1000" b="0">
                          <a:effectLst/>
                          <a:latin typeface="Garamond" panose="02020404030301010803" pitchFamily="18" charset="0"/>
                        </a:rPr>
                        <a:t>Medications for borderline personality disorder</a:t>
                      </a:r>
                      <a:endParaRPr lang="en-US" sz="1000" b="0">
                        <a:effectLst/>
                        <a:latin typeface="Garamond" panose="02020404030301010803" pitchFamily="18" charset="0"/>
                        <a:ea typeface="Times New Roman" panose="02020603050405020304" pitchFamily="18" charset="0"/>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40.4 </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68.0</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400001572"/>
                  </a:ext>
                </a:extLst>
              </a:tr>
              <a:tr h="182292">
                <a:tc>
                  <a:txBody>
                    <a:bodyPr/>
                    <a:lstStyle/>
                    <a:p>
                      <a:pPr marL="0" marR="0" algn="just">
                        <a:lnSpc>
                          <a:spcPct val="107000"/>
                        </a:lnSpc>
                        <a:spcBef>
                          <a:spcPts val="0"/>
                        </a:spcBef>
                        <a:spcAft>
                          <a:spcPts val="0"/>
                        </a:spcAft>
                      </a:pPr>
                      <a:r>
                        <a:rPr lang="en-US" sz="1000" b="0">
                          <a:effectLst/>
                          <a:latin typeface="Garamond" panose="02020404030301010803" pitchFamily="18" charset="0"/>
                        </a:rPr>
                        <a:t>Any treatment for post-traumatic stress disorder (PTSD)</a:t>
                      </a:r>
                      <a:endParaRPr lang="en-US" sz="100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40.7</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85.2</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481202468"/>
                  </a:ext>
                </a:extLst>
              </a:tr>
              <a:tr h="297013">
                <a:tc>
                  <a:txBody>
                    <a:bodyPr/>
                    <a:lstStyle/>
                    <a:p>
                      <a:pPr marL="326390" marR="321945" algn="just">
                        <a:spcBef>
                          <a:spcPts val="0"/>
                        </a:spcBef>
                        <a:spcAft>
                          <a:spcPts val="0"/>
                        </a:spcAft>
                      </a:pPr>
                      <a:r>
                        <a:rPr lang="en-US" sz="1000" b="0">
                          <a:effectLst/>
                          <a:latin typeface="Garamond" panose="02020404030301010803" pitchFamily="18" charset="0"/>
                        </a:rPr>
                        <a:t>Cognitive-behavioral therapy (CBT) for PTSD or cognitive processing therapy for PTSD</a:t>
                      </a:r>
                      <a:endParaRPr lang="en-US" sz="1000" b="0">
                        <a:effectLst/>
                        <a:latin typeface="Garamond" panose="02020404030301010803" pitchFamily="18" charset="0"/>
                        <a:ea typeface="Times New Roman" panose="02020603050405020304" pitchFamily="18" charset="0"/>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41.0 </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77.4</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661678227"/>
                  </a:ext>
                </a:extLst>
              </a:tr>
              <a:tr h="182292">
                <a:tc>
                  <a:txBody>
                    <a:bodyPr/>
                    <a:lstStyle/>
                    <a:p>
                      <a:pPr marL="326390" marR="0" algn="just">
                        <a:lnSpc>
                          <a:spcPct val="107000"/>
                        </a:lnSpc>
                        <a:spcBef>
                          <a:spcPts val="0"/>
                        </a:spcBef>
                        <a:spcAft>
                          <a:spcPts val="0"/>
                        </a:spcAft>
                      </a:pPr>
                      <a:r>
                        <a:rPr lang="en-US" sz="1000" b="0">
                          <a:effectLst/>
                          <a:latin typeface="Garamond" panose="02020404030301010803" pitchFamily="18" charset="0"/>
                        </a:rPr>
                        <a:t>Prolonged exposure for PTSD</a:t>
                      </a:r>
                      <a:endParaRPr lang="en-US" sz="100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25.8</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50.6</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827952687"/>
                  </a:ext>
                </a:extLst>
              </a:tr>
              <a:tr h="182292">
                <a:tc>
                  <a:txBody>
                    <a:bodyPr/>
                    <a:lstStyle/>
                    <a:p>
                      <a:pPr marL="326390" marR="0" algn="just">
                        <a:lnSpc>
                          <a:spcPct val="107000"/>
                        </a:lnSpc>
                        <a:spcBef>
                          <a:spcPts val="0"/>
                        </a:spcBef>
                        <a:spcAft>
                          <a:spcPts val="0"/>
                        </a:spcAft>
                      </a:pPr>
                      <a:r>
                        <a:rPr lang="en-US" sz="1000" b="0">
                          <a:effectLst/>
                          <a:latin typeface="Garamond" panose="02020404030301010803" pitchFamily="18" charset="0"/>
                        </a:rPr>
                        <a:t>Seeking Safety</a:t>
                      </a:r>
                      <a:endParaRPr lang="en-US" sz="100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31.8</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61.5</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636679909"/>
                  </a:ext>
                </a:extLst>
              </a:tr>
              <a:tr h="182292">
                <a:tc>
                  <a:txBody>
                    <a:bodyPr/>
                    <a:lstStyle/>
                    <a:p>
                      <a:pPr marL="326390" marR="0" algn="just">
                        <a:lnSpc>
                          <a:spcPct val="107000"/>
                        </a:lnSpc>
                        <a:spcBef>
                          <a:spcPts val="0"/>
                        </a:spcBef>
                        <a:spcAft>
                          <a:spcPts val="0"/>
                        </a:spcAft>
                      </a:pPr>
                      <a:r>
                        <a:rPr lang="en-US" sz="1000" b="0">
                          <a:effectLst/>
                          <a:latin typeface="Garamond" panose="02020404030301010803" pitchFamily="18" charset="0"/>
                        </a:rPr>
                        <a:t>SSRIs or tricyclic antidepressants for PTSD</a:t>
                      </a:r>
                      <a:endParaRPr lang="en-US" sz="100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37.4</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69.1</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077197759"/>
                  </a:ext>
                </a:extLst>
              </a:tr>
              <a:tr h="182292">
                <a:tc>
                  <a:txBody>
                    <a:bodyPr/>
                    <a:lstStyle/>
                    <a:p>
                      <a:pPr marL="326390" marR="0" algn="just">
                        <a:lnSpc>
                          <a:spcPct val="107000"/>
                        </a:lnSpc>
                        <a:spcBef>
                          <a:spcPts val="0"/>
                        </a:spcBef>
                        <a:spcAft>
                          <a:spcPts val="0"/>
                        </a:spcAft>
                      </a:pPr>
                      <a:r>
                        <a:rPr lang="en-US" sz="1000" b="0">
                          <a:effectLst/>
                          <a:latin typeface="Garamond" panose="02020404030301010803" pitchFamily="18" charset="0"/>
                        </a:rPr>
                        <a:t>Anticonvulsants for re-experiencing</a:t>
                      </a:r>
                      <a:endParaRPr lang="en-US" sz="100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25.2</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47.0</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549656071"/>
                  </a:ext>
                </a:extLst>
              </a:tr>
              <a:tr h="182292">
                <a:tc>
                  <a:txBody>
                    <a:bodyPr/>
                    <a:lstStyle/>
                    <a:p>
                      <a:pPr marL="0" marR="0" algn="just">
                        <a:lnSpc>
                          <a:spcPct val="107000"/>
                        </a:lnSpc>
                        <a:spcBef>
                          <a:spcPts val="0"/>
                        </a:spcBef>
                        <a:spcAft>
                          <a:spcPts val="0"/>
                        </a:spcAft>
                      </a:pPr>
                      <a:r>
                        <a:rPr lang="en-US" sz="1000" b="0">
                          <a:effectLst/>
                          <a:latin typeface="Garamond" panose="02020404030301010803" pitchFamily="18" charset="0"/>
                        </a:rPr>
                        <a:t>Any treatment for anxiety</a:t>
                      </a:r>
                      <a:endParaRPr lang="en-US" sz="100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40.5</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78.1</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839451000"/>
                  </a:ext>
                </a:extLst>
              </a:tr>
              <a:tr h="172065">
                <a:tc>
                  <a:txBody>
                    <a:bodyPr/>
                    <a:lstStyle/>
                    <a:p>
                      <a:pPr marL="326390" marR="0" algn="just">
                        <a:lnSpc>
                          <a:spcPct val="107000"/>
                        </a:lnSpc>
                        <a:spcBef>
                          <a:spcPts val="0"/>
                        </a:spcBef>
                        <a:spcAft>
                          <a:spcPts val="0"/>
                        </a:spcAft>
                      </a:pPr>
                      <a:r>
                        <a:rPr lang="en-US" sz="1000" b="0">
                          <a:effectLst/>
                          <a:latin typeface="Garamond" panose="02020404030301010803" pitchFamily="18" charset="0"/>
                        </a:rPr>
                        <a:t>Exposure therapies or cognitive-behavioral therapy (CBT) for anxiety</a:t>
                      </a:r>
                      <a:endParaRPr lang="en-US" sz="100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36.0</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68.4</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235230426"/>
                  </a:ext>
                </a:extLst>
              </a:tr>
              <a:tr h="182292">
                <a:tc>
                  <a:txBody>
                    <a:bodyPr/>
                    <a:lstStyle/>
                    <a:p>
                      <a:pPr marL="326390" marR="0" algn="just">
                        <a:lnSpc>
                          <a:spcPct val="107000"/>
                        </a:lnSpc>
                        <a:spcBef>
                          <a:spcPts val="0"/>
                        </a:spcBef>
                        <a:spcAft>
                          <a:spcPts val="0"/>
                        </a:spcAft>
                      </a:pPr>
                      <a:r>
                        <a:rPr lang="en-US" sz="1000" b="0">
                          <a:effectLst/>
                          <a:latin typeface="Garamond" panose="02020404030301010803" pitchFamily="18" charset="0"/>
                        </a:rPr>
                        <a:t>SSRIs or tricyclic antidepressants for anxiety</a:t>
                      </a:r>
                      <a:endParaRPr lang="en-US" sz="100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37.6</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71.1</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183399598"/>
                  </a:ext>
                </a:extLst>
              </a:tr>
              <a:tr h="182292">
                <a:tc>
                  <a:txBody>
                    <a:bodyPr/>
                    <a:lstStyle/>
                    <a:p>
                      <a:pPr marL="0" marR="173355" algn="just">
                        <a:spcBef>
                          <a:spcPts val="0"/>
                        </a:spcBef>
                        <a:spcAft>
                          <a:spcPts val="0"/>
                        </a:spcAft>
                      </a:pPr>
                      <a:r>
                        <a:rPr lang="en-US" sz="1000" b="0">
                          <a:effectLst/>
                          <a:latin typeface="Garamond" panose="02020404030301010803" pitchFamily="18" charset="0"/>
                        </a:rPr>
                        <a:t>Any group or individual counseling for insomnia </a:t>
                      </a:r>
                      <a:endParaRPr lang="en-US" sz="1000" b="0">
                        <a:effectLst/>
                        <a:latin typeface="Garamond" panose="02020404030301010803" pitchFamily="18" charset="0"/>
                        <a:ea typeface="Times New Roman" panose="02020603050405020304" pitchFamily="18" charset="0"/>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26.8</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55.6</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364904538"/>
                  </a:ext>
                </a:extLst>
              </a:tr>
              <a:tr h="182292">
                <a:tc>
                  <a:txBody>
                    <a:bodyPr/>
                    <a:lstStyle/>
                    <a:p>
                      <a:pPr marL="0" marR="0" algn="just">
                        <a:lnSpc>
                          <a:spcPct val="107000"/>
                        </a:lnSpc>
                        <a:spcBef>
                          <a:spcPts val="0"/>
                        </a:spcBef>
                        <a:spcAft>
                          <a:spcPts val="0"/>
                        </a:spcAft>
                      </a:pPr>
                      <a:r>
                        <a:rPr lang="en-US" sz="1000" b="0">
                          <a:effectLst/>
                          <a:latin typeface="Garamond" panose="02020404030301010803" pitchFamily="18" charset="0"/>
                        </a:rPr>
                        <a:t>Any group or individual counseling for physical pain</a:t>
                      </a:r>
                      <a:endParaRPr lang="en-US" sz="100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22.8</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42.2</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442405297"/>
                  </a:ext>
                </a:extLst>
              </a:tr>
              <a:tr h="173886">
                <a:tc>
                  <a:txBody>
                    <a:bodyPr/>
                    <a:lstStyle/>
                    <a:p>
                      <a:pPr marL="0" marR="0" algn="just">
                        <a:lnSpc>
                          <a:spcPct val="107000"/>
                        </a:lnSpc>
                        <a:spcBef>
                          <a:spcPts val="0"/>
                        </a:spcBef>
                        <a:spcAft>
                          <a:spcPts val="0"/>
                        </a:spcAft>
                      </a:pPr>
                      <a:r>
                        <a:rPr lang="en-US" sz="1000" b="0">
                          <a:effectLst/>
                          <a:latin typeface="Garamond" panose="02020404030301010803" pitchFamily="18" charset="0"/>
                        </a:rPr>
                        <a:t>Any group or individual intervention addressing suicidal thoughts or behaviors</a:t>
                      </a:r>
                      <a:endParaRPr lang="en-US" sz="100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40.7</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82.5</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682505823"/>
                  </a:ext>
                </a:extLst>
              </a:tr>
              <a:tr h="182292">
                <a:tc>
                  <a:txBody>
                    <a:bodyPr/>
                    <a:lstStyle/>
                    <a:p>
                      <a:pPr marL="326390" marR="0" algn="just">
                        <a:lnSpc>
                          <a:spcPct val="107000"/>
                        </a:lnSpc>
                        <a:spcBef>
                          <a:spcPts val="0"/>
                        </a:spcBef>
                        <a:spcAft>
                          <a:spcPts val="0"/>
                        </a:spcAft>
                      </a:pPr>
                      <a:r>
                        <a:rPr lang="en-US" sz="1000" b="0">
                          <a:effectLst/>
                          <a:latin typeface="Garamond" panose="02020404030301010803" pitchFamily="18" charset="0"/>
                        </a:rPr>
                        <a:t>Dialectical behavior therapy (DBT)</a:t>
                      </a:r>
                      <a:endParaRPr lang="en-US" sz="100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30.3</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66.0</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815497649"/>
                  </a:ext>
                </a:extLst>
              </a:tr>
              <a:tr h="182292">
                <a:tc>
                  <a:txBody>
                    <a:bodyPr/>
                    <a:lstStyle/>
                    <a:p>
                      <a:pPr marL="326390" marR="0" algn="just">
                        <a:lnSpc>
                          <a:spcPct val="107000"/>
                        </a:lnSpc>
                        <a:spcBef>
                          <a:spcPts val="0"/>
                        </a:spcBef>
                        <a:spcAft>
                          <a:spcPts val="0"/>
                        </a:spcAft>
                      </a:pPr>
                      <a:r>
                        <a:rPr lang="en-US" sz="1000" b="0">
                          <a:effectLst/>
                          <a:latin typeface="Garamond" panose="02020404030301010803" pitchFamily="18" charset="0"/>
                        </a:rPr>
                        <a:t>Cognitive behavior therapy (CBT) for suicide prevention</a:t>
                      </a:r>
                      <a:endParaRPr lang="en-US" sz="1000" b="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34.6</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74.0</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4251893538"/>
                  </a:ext>
                </a:extLst>
              </a:tr>
              <a:tr h="182292">
                <a:tc>
                  <a:txBody>
                    <a:bodyPr/>
                    <a:lstStyle/>
                    <a:p>
                      <a:pPr marL="326390" marR="0" algn="l">
                        <a:lnSpc>
                          <a:spcPct val="107000"/>
                        </a:lnSpc>
                        <a:spcBef>
                          <a:spcPts val="0"/>
                        </a:spcBef>
                        <a:spcAft>
                          <a:spcPts val="0"/>
                        </a:spcAft>
                      </a:pPr>
                      <a:r>
                        <a:rPr lang="en-US" sz="1000" b="0" dirty="0">
                          <a:effectLst/>
                          <a:latin typeface="Garamond" panose="02020404030301010803" pitchFamily="18" charset="0"/>
                        </a:rPr>
                        <a:t>The Safety Planning Intervention</a:t>
                      </a:r>
                      <a:endParaRPr lang="en-US" sz="1000" b="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tc>
                <a:tc>
                  <a:txBody>
                    <a:bodyPr/>
                    <a:lstStyle/>
                    <a:p>
                      <a:pPr marL="0" marR="0" algn="ctr">
                        <a:lnSpc>
                          <a:spcPct val="107000"/>
                        </a:lnSpc>
                        <a:spcBef>
                          <a:spcPts val="0"/>
                        </a:spcBef>
                        <a:spcAft>
                          <a:spcPts val="0"/>
                        </a:spcAft>
                      </a:pPr>
                      <a:r>
                        <a:rPr lang="en-US" sz="1000">
                          <a:effectLst/>
                          <a:latin typeface="Garamond" panose="02020404030301010803" pitchFamily="18" charset="0"/>
                        </a:rPr>
                        <a:t>30.0</a:t>
                      </a:r>
                      <a:endParaRPr lang="en-US" sz="100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000" dirty="0">
                          <a:effectLst/>
                          <a:latin typeface="Garamond" panose="02020404030301010803" pitchFamily="18" charset="0"/>
                        </a:rPr>
                        <a:t>61.2</a:t>
                      </a:r>
                      <a:endParaRPr lang="en-US" sz="1000" dirty="0">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210559197"/>
                  </a:ext>
                </a:extLst>
              </a:tr>
            </a:tbl>
          </a:graphicData>
        </a:graphic>
      </p:graphicFrame>
    </p:spTree>
    <p:extLst>
      <p:ext uri="{BB962C8B-B14F-4D97-AF65-F5344CB8AC3E}">
        <p14:creationId xmlns:p14="http://schemas.microsoft.com/office/powerpoint/2010/main" val="394525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4A6FB5-BBD4-491B-97AE-73C45EB9411F}"/>
              </a:ext>
            </a:extLst>
          </p:cNvPr>
          <p:cNvSpPr txBox="1"/>
          <p:nvPr/>
        </p:nvSpPr>
        <p:spPr>
          <a:xfrm>
            <a:off x="667772" y="228600"/>
            <a:ext cx="10856455" cy="954107"/>
          </a:xfrm>
          <a:prstGeom prst="rect">
            <a:avLst/>
          </a:prstGeom>
          <a:noFill/>
        </p:spPr>
        <p:txBody>
          <a:bodyPr wrap="square" rtlCol="0">
            <a:spAutoFit/>
          </a:bodyPr>
          <a:lstStyle/>
          <a:p>
            <a:pPr algn="ctr"/>
            <a:r>
              <a:rPr lang="en-US" sz="2800" dirty="0">
                <a:solidFill>
                  <a:schemeClr val="bg1"/>
                </a:solidFill>
                <a:latin typeface="Garamond" panose="02020404030301010803" pitchFamily="18" charset="0"/>
              </a:rPr>
              <a:t>Availability of Mental Health Evidence-Based Practices and Policies across U.S. counties</a:t>
            </a:r>
          </a:p>
        </p:txBody>
      </p:sp>
      <p:graphicFrame>
        <p:nvGraphicFramePr>
          <p:cNvPr id="3" name="Table 2">
            <a:extLst>
              <a:ext uri="{FF2B5EF4-FFF2-40B4-BE49-F238E27FC236}">
                <a16:creationId xmlns:a16="http://schemas.microsoft.com/office/drawing/2014/main" id="{49E06AB6-4050-41C6-8496-04A3B17170F3}"/>
              </a:ext>
            </a:extLst>
          </p:cNvPr>
          <p:cNvGraphicFramePr>
            <a:graphicFrameLocks noGrp="1"/>
          </p:cNvGraphicFramePr>
          <p:nvPr>
            <p:extLst>
              <p:ext uri="{D42A27DB-BD31-4B8C-83A1-F6EECF244321}">
                <p14:modId xmlns:p14="http://schemas.microsoft.com/office/powerpoint/2010/main" val="1469075432"/>
              </p:ext>
            </p:extLst>
          </p:nvPr>
        </p:nvGraphicFramePr>
        <p:xfrm>
          <a:off x="667772" y="1182707"/>
          <a:ext cx="10856455" cy="5012728"/>
        </p:xfrm>
        <a:graphic>
          <a:graphicData uri="http://schemas.openxmlformats.org/drawingml/2006/table">
            <a:tbl>
              <a:tblPr firstRow="1" firstCol="1" bandRow="1">
                <a:tableStyleId>{5C22544A-7EE6-4342-B048-85BDC9FD1C3A}</a:tableStyleId>
              </a:tblPr>
              <a:tblGrid>
                <a:gridCol w="5248848">
                  <a:extLst>
                    <a:ext uri="{9D8B030D-6E8A-4147-A177-3AD203B41FA5}">
                      <a16:colId xmlns:a16="http://schemas.microsoft.com/office/drawing/2014/main" val="174752467"/>
                    </a:ext>
                  </a:extLst>
                </a:gridCol>
                <a:gridCol w="2657139">
                  <a:extLst>
                    <a:ext uri="{9D8B030D-6E8A-4147-A177-3AD203B41FA5}">
                      <a16:colId xmlns:a16="http://schemas.microsoft.com/office/drawing/2014/main" val="3945852431"/>
                    </a:ext>
                  </a:extLst>
                </a:gridCol>
                <a:gridCol w="2950468">
                  <a:extLst>
                    <a:ext uri="{9D8B030D-6E8A-4147-A177-3AD203B41FA5}">
                      <a16:colId xmlns:a16="http://schemas.microsoft.com/office/drawing/2014/main" val="1605037581"/>
                    </a:ext>
                  </a:extLst>
                </a:gridCol>
              </a:tblGrid>
              <a:tr h="726389">
                <a:tc>
                  <a:txBody>
                    <a:bodyPr/>
                    <a:lstStyle/>
                    <a:p>
                      <a:pPr marL="0" marR="0" algn="ctr">
                        <a:lnSpc>
                          <a:spcPct val="107000"/>
                        </a:lnSpc>
                        <a:spcBef>
                          <a:spcPts val="0"/>
                        </a:spcBef>
                        <a:spcAft>
                          <a:spcPts val="0"/>
                        </a:spcAft>
                      </a:pPr>
                      <a:r>
                        <a:rPr lang="en-US" sz="1400" b="1" dirty="0">
                          <a:solidFill>
                            <a:schemeClr val="bg1"/>
                          </a:solidFill>
                          <a:effectLst/>
                          <a:latin typeface="Garamond" panose="02020404030301010803" pitchFamily="18" charset="0"/>
                        </a:rPr>
                        <a:t>Practice</a:t>
                      </a: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 </a:t>
                      </a:r>
                    </a:p>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Estimated % of counties with practice available to justice-involved individuals</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Estimated % of US population living in counties where practice is available to justice-involved individuals</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2929932077"/>
                  </a:ext>
                </a:extLst>
              </a:tr>
              <a:tr h="275541">
                <a:tc>
                  <a:txBody>
                    <a:bodyPr/>
                    <a:lstStyle/>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Diversion from criminal justice action to mental health treatment</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36.7</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75.7</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2586259240"/>
                  </a:ext>
                </a:extLst>
              </a:tr>
              <a:tr h="195886">
                <a:tc>
                  <a:txBody>
                    <a:bodyPr/>
                    <a:lstStyle/>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Problem solving court </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41.6</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86.9</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1761983011"/>
                  </a:ext>
                </a:extLst>
              </a:tr>
              <a:tr h="195886">
                <a:tc>
                  <a:txBody>
                    <a:bodyPr/>
                    <a:lstStyle/>
                    <a:p>
                      <a:pPr marL="0" marR="408940" algn="just">
                        <a:spcBef>
                          <a:spcPts val="0"/>
                        </a:spcBef>
                        <a:spcAft>
                          <a:spcPts val="0"/>
                        </a:spcAft>
                      </a:pPr>
                      <a:r>
                        <a:rPr lang="en-US" sz="1200" b="0" dirty="0">
                          <a:solidFill>
                            <a:schemeClr val="bg1"/>
                          </a:solidFill>
                          <a:effectLst/>
                          <a:latin typeface="Garamond" panose="02020404030301010803" pitchFamily="18" charset="0"/>
                        </a:rPr>
                        <a:t>Therapeutic walk-in or crisis centers </a:t>
                      </a:r>
                      <a:endParaRPr lang="en-US" sz="1200" b="0"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45562" marR="45562" marT="0" marB="0" anchor="ctr"/>
                </a:tc>
                <a:tc>
                  <a:txBody>
                    <a:bodyPr/>
                    <a:lstStyle/>
                    <a:p>
                      <a:pPr marL="0" marR="408940" algn="ctr">
                        <a:spcBef>
                          <a:spcPts val="0"/>
                        </a:spcBef>
                        <a:spcAft>
                          <a:spcPts val="0"/>
                        </a:spcAft>
                      </a:pPr>
                      <a:r>
                        <a:rPr lang="en-US" sz="1200"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rPr>
                        <a:t>           31.2</a:t>
                      </a:r>
                    </a:p>
                  </a:txBody>
                  <a:tcPr marL="45562" marR="45562" marT="0" marB="0" anchor="ctr"/>
                </a:tc>
                <a:tc>
                  <a:txBody>
                    <a:bodyPr/>
                    <a:lstStyle/>
                    <a:p>
                      <a:pPr marL="0" marR="408940" algn="ctr">
                        <a:spcBef>
                          <a:spcPts val="0"/>
                        </a:spcBef>
                        <a:spcAft>
                          <a:spcPts val="0"/>
                        </a:spcAft>
                      </a:pPr>
                      <a:r>
                        <a:rPr lang="en-US" sz="1200" dirty="0">
                          <a:solidFill>
                            <a:schemeClr val="bg1"/>
                          </a:solidFill>
                          <a:effectLst/>
                          <a:latin typeface="Garamond" panose="02020404030301010803" pitchFamily="18" charset="0"/>
                        </a:rPr>
                        <a:t>          66.0</a:t>
                      </a:r>
                      <a:endParaRPr lang="en-US" sz="1200"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45562" marR="45562" marT="0" marB="0" anchor="ctr"/>
                </a:tc>
                <a:extLst>
                  <a:ext uri="{0D108BD9-81ED-4DB2-BD59-A6C34878D82A}">
                    <a16:rowId xmlns:a16="http://schemas.microsoft.com/office/drawing/2014/main" val="3961510848"/>
                  </a:ext>
                </a:extLst>
              </a:tr>
              <a:tr h="195886">
                <a:tc>
                  <a:txBody>
                    <a:bodyPr/>
                    <a:lstStyle/>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Crisis Intervention Teams (co-responding model)</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35.9</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74.0</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2976218944"/>
                  </a:ext>
                </a:extLst>
              </a:tr>
              <a:tr h="195886">
                <a:tc>
                  <a:txBody>
                    <a:bodyPr/>
                    <a:lstStyle/>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Crisis call-in centers</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a:solidFill>
                            <a:schemeClr val="bg1"/>
                          </a:solidFill>
                          <a:effectLst/>
                          <a:latin typeface="Garamond" panose="02020404030301010803" pitchFamily="18" charset="0"/>
                        </a:rPr>
                        <a:t>40.3</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80.0</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931788375"/>
                  </a:ext>
                </a:extLst>
              </a:tr>
              <a:tr h="195886">
                <a:tc>
                  <a:txBody>
                    <a:bodyPr/>
                    <a:lstStyle/>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Mental health treatment required by the court</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a:solidFill>
                            <a:schemeClr val="bg1"/>
                          </a:solidFill>
                          <a:effectLst/>
                          <a:latin typeface="Garamond" panose="02020404030301010803" pitchFamily="18" charset="0"/>
                        </a:rPr>
                        <a:t>42.0</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87.9</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4286942000"/>
                  </a:ext>
                </a:extLst>
              </a:tr>
              <a:tr h="375504">
                <a:tc>
                  <a:txBody>
                    <a:bodyPr/>
                    <a:lstStyle/>
                    <a:p>
                      <a:pPr marL="0" marR="0" algn="just">
                        <a:lnSpc>
                          <a:spcPts val="1255"/>
                        </a:lnSpc>
                        <a:spcBef>
                          <a:spcPts val="0"/>
                        </a:spcBef>
                        <a:spcAft>
                          <a:spcPts val="0"/>
                        </a:spcAft>
                      </a:pPr>
                      <a:r>
                        <a:rPr lang="en-US" sz="1200" b="0" dirty="0">
                          <a:solidFill>
                            <a:schemeClr val="bg1"/>
                          </a:solidFill>
                          <a:effectLst/>
                          <a:latin typeface="Garamond" panose="02020404030301010803" pitchFamily="18" charset="0"/>
                        </a:rPr>
                        <a:t>Building an alliance with patients and taking patient</a:t>
                      </a:r>
                    </a:p>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preferences into account in mental health treatment planning</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a:solidFill>
                            <a:schemeClr val="bg1"/>
                          </a:solidFill>
                          <a:effectLst/>
                          <a:latin typeface="Garamond" panose="02020404030301010803" pitchFamily="18" charset="0"/>
                        </a:rPr>
                        <a:t>35.8</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70.8</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566731690"/>
                  </a:ext>
                </a:extLst>
              </a:tr>
              <a:tr h="275541">
                <a:tc>
                  <a:txBody>
                    <a:bodyPr/>
                    <a:lstStyle/>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Integrated mental health and substance use services; integrated dual disorder programs</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40.6</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84.9</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931573261"/>
                  </a:ext>
                </a:extLst>
              </a:tr>
              <a:tr h="369211">
                <a:tc>
                  <a:txBody>
                    <a:bodyPr/>
                    <a:lstStyle/>
                    <a:p>
                      <a:pPr marL="0" marR="0" algn="just">
                        <a:lnSpc>
                          <a:spcPts val="1255"/>
                        </a:lnSpc>
                        <a:spcBef>
                          <a:spcPts val="0"/>
                        </a:spcBef>
                        <a:spcAft>
                          <a:spcPts val="0"/>
                        </a:spcAft>
                      </a:pPr>
                      <a:r>
                        <a:rPr lang="en-US" sz="1200" b="0" dirty="0">
                          <a:solidFill>
                            <a:schemeClr val="bg1"/>
                          </a:solidFill>
                          <a:effectLst/>
                          <a:latin typeface="Garamond" panose="02020404030301010803" pitchFamily="18" charset="0"/>
                        </a:rPr>
                        <a:t>Coordination between jail and community mental health</a:t>
                      </a:r>
                    </a:p>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services at transitions into or out of jail (e.g., hand-off procedures)</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a:solidFill>
                            <a:schemeClr val="bg1"/>
                          </a:solidFill>
                          <a:effectLst/>
                          <a:latin typeface="Garamond" panose="02020404030301010803" pitchFamily="18" charset="0"/>
                        </a:rPr>
                        <a:t>38.3</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79.3</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082454186"/>
                  </a:ext>
                </a:extLst>
              </a:tr>
              <a:tr h="195886">
                <a:tc>
                  <a:txBody>
                    <a:bodyPr/>
                    <a:lstStyle/>
                    <a:p>
                      <a:pPr marL="0" marR="0" algn="just">
                        <a:lnSpc>
                          <a:spcPct val="107000"/>
                        </a:lnSpc>
                        <a:spcBef>
                          <a:spcPts val="0"/>
                        </a:spcBef>
                        <a:spcAft>
                          <a:spcPts val="0"/>
                        </a:spcAft>
                      </a:pPr>
                      <a:r>
                        <a:rPr lang="en-US" sz="1200" b="0">
                          <a:solidFill>
                            <a:schemeClr val="bg1"/>
                          </a:solidFill>
                          <a:effectLst/>
                          <a:latin typeface="Garamond" panose="02020404030301010803" pitchFamily="18" charset="0"/>
                        </a:rPr>
                        <a:t>Medicaid eligibility continuity</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a:solidFill>
                            <a:schemeClr val="bg1"/>
                          </a:solidFill>
                          <a:effectLst/>
                          <a:latin typeface="Garamond" panose="02020404030301010803" pitchFamily="18" charset="0"/>
                        </a:rPr>
                        <a:t>29.3</a:t>
                      </a:r>
                      <a:endParaRPr lang="en-US" sz="120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57.1</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902255960"/>
                  </a:ext>
                </a:extLst>
              </a:tr>
              <a:tr h="275541">
                <a:tc>
                  <a:txBody>
                    <a:bodyPr/>
                    <a:lstStyle/>
                    <a:p>
                      <a:pPr marL="0" marR="0" algn="just">
                        <a:lnSpc>
                          <a:spcPct val="107000"/>
                        </a:lnSpc>
                        <a:spcBef>
                          <a:spcPts val="0"/>
                        </a:spcBef>
                        <a:spcAft>
                          <a:spcPts val="0"/>
                        </a:spcAft>
                      </a:pPr>
                      <a:r>
                        <a:rPr lang="en-US" sz="1200" b="0">
                          <a:solidFill>
                            <a:schemeClr val="bg1"/>
                          </a:solidFill>
                          <a:effectLst/>
                          <a:latin typeface="Garamond" panose="02020404030301010803" pitchFamily="18" charset="0"/>
                        </a:rPr>
                        <a:t>Mental health peer navigators, peer advocacy, or peer support</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a:solidFill>
                            <a:schemeClr val="bg1"/>
                          </a:solidFill>
                          <a:effectLst/>
                          <a:latin typeface="Garamond" panose="02020404030301010803" pitchFamily="18" charset="0"/>
                        </a:rPr>
                        <a:t>34.2</a:t>
                      </a:r>
                      <a:endParaRPr lang="en-US" sz="120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71.6</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197451999"/>
                  </a:ext>
                </a:extLst>
              </a:tr>
              <a:tr h="275541">
                <a:tc>
                  <a:txBody>
                    <a:bodyPr/>
                    <a:lstStyle/>
                    <a:p>
                      <a:pPr marL="0" marR="0" algn="just">
                        <a:lnSpc>
                          <a:spcPct val="107000"/>
                        </a:lnSpc>
                        <a:spcBef>
                          <a:spcPts val="0"/>
                        </a:spcBef>
                        <a:spcAft>
                          <a:spcPts val="0"/>
                        </a:spcAft>
                      </a:pPr>
                      <a:r>
                        <a:rPr lang="en-US" sz="1200" b="0">
                          <a:solidFill>
                            <a:schemeClr val="bg1"/>
                          </a:solidFill>
                          <a:effectLst/>
                          <a:latin typeface="Garamond" panose="02020404030301010803" pitchFamily="18" charset="0"/>
                        </a:rPr>
                        <a:t>Permanent supportive housing for individuals with mental health conditions</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a:solidFill>
                            <a:schemeClr val="bg1"/>
                          </a:solidFill>
                          <a:effectLst/>
                          <a:latin typeface="Garamond" panose="02020404030301010803" pitchFamily="18" charset="0"/>
                        </a:rPr>
                        <a:t>29.2</a:t>
                      </a:r>
                      <a:endParaRPr lang="en-US" sz="120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62.5</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1914173031"/>
                  </a:ext>
                </a:extLst>
              </a:tr>
              <a:tr h="275541">
                <a:tc>
                  <a:txBody>
                    <a:bodyPr/>
                    <a:lstStyle/>
                    <a:p>
                      <a:pPr marL="0" marR="0" algn="just">
                        <a:lnSpc>
                          <a:spcPct val="107000"/>
                        </a:lnSpc>
                        <a:spcBef>
                          <a:spcPts val="0"/>
                        </a:spcBef>
                        <a:spcAft>
                          <a:spcPts val="0"/>
                        </a:spcAft>
                      </a:pPr>
                      <a:r>
                        <a:rPr lang="en-US" sz="1200" b="0">
                          <a:solidFill>
                            <a:schemeClr val="bg1"/>
                          </a:solidFill>
                          <a:effectLst/>
                          <a:latin typeface="Garamond" panose="02020404030301010803" pitchFamily="18" charset="0"/>
                        </a:rPr>
                        <a:t>Supported employment for individuals with mental health conditions</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a:solidFill>
                            <a:schemeClr val="bg1"/>
                          </a:solidFill>
                          <a:effectLst/>
                          <a:latin typeface="Garamond" panose="02020404030301010803" pitchFamily="18" charset="0"/>
                        </a:rPr>
                        <a:t>30.6</a:t>
                      </a:r>
                      <a:endParaRPr lang="en-US" sz="120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62.0</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970114663"/>
                  </a:ext>
                </a:extLst>
              </a:tr>
              <a:tr h="358828">
                <a:tc>
                  <a:txBody>
                    <a:bodyPr/>
                    <a:lstStyle/>
                    <a:p>
                      <a:pPr marL="0" marR="0" algn="just">
                        <a:lnSpc>
                          <a:spcPts val="1255"/>
                        </a:lnSpc>
                        <a:spcBef>
                          <a:spcPts val="0"/>
                        </a:spcBef>
                        <a:spcAft>
                          <a:spcPts val="0"/>
                        </a:spcAft>
                      </a:pPr>
                      <a:r>
                        <a:rPr lang="en-US" sz="1200" b="0" dirty="0">
                          <a:solidFill>
                            <a:schemeClr val="bg1"/>
                          </a:solidFill>
                          <a:effectLst/>
                          <a:latin typeface="Garamond" panose="02020404030301010803" pitchFamily="18" charset="0"/>
                        </a:rPr>
                        <a:t>Assertive community treatment (ACT), Forensic assertive community treatment </a:t>
                      </a:r>
                    </a:p>
                    <a:p>
                      <a:pPr marL="0" marR="0" algn="just">
                        <a:lnSpc>
                          <a:spcPts val="1255"/>
                        </a:lnSpc>
                        <a:spcBef>
                          <a:spcPts val="0"/>
                        </a:spcBef>
                        <a:spcAft>
                          <a:spcPts val="0"/>
                        </a:spcAft>
                      </a:pPr>
                      <a:r>
                        <a:rPr lang="en-US" sz="1200" b="0" dirty="0">
                          <a:solidFill>
                            <a:schemeClr val="bg1"/>
                          </a:solidFill>
                          <a:effectLst/>
                          <a:latin typeface="Garamond" panose="02020404030301010803" pitchFamily="18" charset="0"/>
                        </a:rPr>
                        <a:t>(FACT), or Forensic Intensive Case Management (FICM) for mental illness</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ts val="1255"/>
                        </a:lnSpc>
                        <a:spcBef>
                          <a:spcPts val="0"/>
                        </a:spcBef>
                        <a:spcAft>
                          <a:spcPts val="0"/>
                        </a:spcAft>
                      </a:pPr>
                      <a:r>
                        <a:rPr lang="en-US" sz="1200">
                          <a:solidFill>
                            <a:schemeClr val="bg1"/>
                          </a:solidFill>
                          <a:effectLst/>
                          <a:latin typeface="Garamond" panose="02020404030301010803" pitchFamily="18" charset="0"/>
                        </a:rPr>
                        <a:t>27.2</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ts val="1255"/>
                        </a:lnSpc>
                        <a:spcBef>
                          <a:spcPts val="0"/>
                        </a:spcBef>
                        <a:spcAft>
                          <a:spcPts val="0"/>
                        </a:spcAft>
                      </a:pPr>
                      <a:r>
                        <a:rPr lang="en-US" sz="1200" dirty="0">
                          <a:solidFill>
                            <a:schemeClr val="bg1"/>
                          </a:solidFill>
                          <a:effectLst/>
                          <a:latin typeface="Garamond" panose="02020404030301010803" pitchFamily="18" charset="0"/>
                        </a:rPr>
                        <a:t>60.4</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2087389279"/>
                  </a:ext>
                </a:extLst>
              </a:tr>
              <a:tr h="208304">
                <a:tc>
                  <a:txBody>
                    <a:bodyPr/>
                    <a:lstStyle/>
                    <a:p>
                      <a:pPr marL="0" marR="0" algn="just">
                        <a:lnSpc>
                          <a:spcPct val="107000"/>
                        </a:lnSpc>
                        <a:spcBef>
                          <a:spcPts val="0"/>
                        </a:spcBef>
                        <a:spcAft>
                          <a:spcPts val="0"/>
                        </a:spcAft>
                      </a:pPr>
                      <a:r>
                        <a:rPr lang="en-US" sz="1200" b="0">
                          <a:solidFill>
                            <a:schemeClr val="bg1"/>
                          </a:solidFill>
                          <a:effectLst/>
                          <a:latin typeface="Garamond" panose="02020404030301010803" pitchFamily="18" charset="0"/>
                        </a:rPr>
                        <a:t>Critical Time Intervention -OR- Case management for mental illness</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a:solidFill>
                            <a:schemeClr val="bg1"/>
                          </a:solidFill>
                          <a:effectLst/>
                          <a:latin typeface="Garamond" panose="02020404030301010803" pitchFamily="18" charset="0"/>
                        </a:rPr>
                        <a:t>32.1</a:t>
                      </a:r>
                      <a:endParaRPr lang="en-US" sz="120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65.2</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552000843"/>
                  </a:ext>
                </a:extLst>
              </a:tr>
              <a:tr h="225585">
                <a:tc>
                  <a:txBody>
                    <a:bodyPr/>
                    <a:lstStyle/>
                    <a:p>
                      <a:pPr marL="0" marR="0" algn="just">
                        <a:lnSpc>
                          <a:spcPts val="1375"/>
                        </a:lnSpc>
                        <a:spcBef>
                          <a:spcPts val="0"/>
                        </a:spcBef>
                        <a:spcAft>
                          <a:spcPts val="0"/>
                        </a:spcAft>
                      </a:pPr>
                      <a:r>
                        <a:rPr lang="en-US" sz="1200" b="0" dirty="0">
                          <a:solidFill>
                            <a:schemeClr val="bg1"/>
                          </a:solidFill>
                          <a:effectLst/>
                          <a:latin typeface="Garamond" panose="02020404030301010803" pitchFamily="18" charset="0"/>
                        </a:rPr>
                        <a:t>Family or caregiver education and support about the patient’s mental illness</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a:solidFill>
                            <a:schemeClr val="bg1"/>
                          </a:solidFill>
                          <a:effectLst/>
                          <a:latin typeface="Garamond" panose="02020404030301010803" pitchFamily="18" charset="0"/>
                        </a:rPr>
                        <a:t>31.1</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63.2</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1332476120"/>
                  </a:ext>
                </a:extLst>
              </a:tr>
              <a:tr h="195886">
                <a:tc>
                  <a:txBody>
                    <a:bodyPr/>
                    <a:lstStyle/>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Trauma-informed care, settings, or services</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36.6</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200" dirty="0">
                          <a:solidFill>
                            <a:schemeClr val="bg1"/>
                          </a:solidFill>
                          <a:effectLst/>
                          <a:latin typeface="Garamond" panose="02020404030301010803" pitchFamily="18" charset="0"/>
                        </a:rPr>
                        <a:t>76.5</a:t>
                      </a:r>
                      <a:endParaRPr lang="en-US" sz="12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218051866"/>
                  </a:ext>
                </a:extLst>
              </a:tr>
            </a:tbl>
          </a:graphicData>
        </a:graphic>
      </p:graphicFrame>
    </p:spTree>
    <p:extLst>
      <p:ext uri="{BB962C8B-B14F-4D97-AF65-F5344CB8AC3E}">
        <p14:creationId xmlns:p14="http://schemas.microsoft.com/office/powerpoint/2010/main" val="2816977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4C5639-887E-455F-958B-A1A384EB9349}"/>
              </a:ext>
            </a:extLst>
          </p:cNvPr>
          <p:cNvGraphicFramePr>
            <a:graphicFrameLocks noGrp="1"/>
          </p:cNvGraphicFramePr>
          <p:nvPr>
            <p:extLst>
              <p:ext uri="{D42A27DB-BD31-4B8C-83A1-F6EECF244321}">
                <p14:modId xmlns:p14="http://schemas.microsoft.com/office/powerpoint/2010/main" val="3092898468"/>
              </p:ext>
            </p:extLst>
          </p:nvPr>
        </p:nvGraphicFramePr>
        <p:xfrm>
          <a:off x="495762" y="1153820"/>
          <a:ext cx="5851250" cy="4353582"/>
        </p:xfrm>
        <a:graphic>
          <a:graphicData uri="http://schemas.openxmlformats.org/drawingml/2006/table">
            <a:tbl>
              <a:tblPr firstRow="1" firstCol="1" bandRow="1">
                <a:tableStyleId>{5C22544A-7EE6-4342-B048-85BDC9FD1C3A}</a:tableStyleId>
              </a:tblPr>
              <a:tblGrid>
                <a:gridCol w="4194572">
                  <a:extLst>
                    <a:ext uri="{9D8B030D-6E8A-4147-A177-3AD203B41FA5}">
                      <a16:colId xmlns:a16="http://schemas.microsoft.com/office/drawing/2014/main" val="1507763725"/>
                    </a:ext>
                  </a:extLst>
                </a:gridCol>
                <a:gridCol w="860612">
                  <a:extLst>
                    <a:ext uri="{9D8B030D-6E8A-4147-A177-3AD203B41FA5}">
                      <a16:colId xmlns:a16="http://schemas.microsoft.com/office/drawing/2014/main" val="1675995500"/>
                    </a:ext>
                  </a:extLst>
                </a:gridCol>
                <a:gridCol w="796066">
                  <a:extLst>
                    <a:ext uri="{9D8B030D-6E8A-4147-A177-3AD203B41FA5}">
                      <a16:colId xmlns:a16="http://schemas.microsoft.com/office/drawing/2014/main" val="224399097"/>
                    </a:ext>
                  </a:extLst>
                </a:gridCol>
              </a:tblGrid>
              <a:tr h="540304">
                <a:tc>
                  <a:txBody>
                    <a:bodyPr/>
                    <a:lstStyle/>
                    <a:p>
                      <a:pPr marL="0" marR="0" algn="just">
                        <a:lnSpc>
                          <a:spcPct val="107000"/>
                        </a:lnSpc>
                        <a:spcBef>
                          <a:spcPts val="0"/>
                        </a:spcBef>
                        <a:spcAft>
                          <a:spcPts val="0"/>
                        </a:spcAft>
                      </a:pP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100" dirty="0">
                          <a:solidFill>
                            <a:schemeClr val="bg1"/>
                          </a:solidFill>
                          <a:effectLst/>
                          <a:latin typeface="Garamond" panose="02020404030301010803" pitchFamily="18" charset="0"/>
                        </a:rPr>
                        <a:t> % of Counties</a:t>
                      </a:r>
                      <a:endParaRPr lang="en-US" sz="11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rgbClr val="93A299"/>
                    </a:solidFill>
                  </a:tcPr>
                </a:tc>
                <a:tc>
                  <a:txBody>
                    <a:bodyPr/>
                    <a:lstStyle/>
                    <a:p>
                      <a:pPr marL="0" marR="0" algn="ctr">
                        <a:lnSpc>
                          <a:spcPct val="107000"/>
                        </a:lnSpc>
                        <a:spcBef>
                          <a:spcPts val="0"/>
                        </a:spcBef>
                        <a:spcAft>
                          <a:spcPts val="0"/>
                        </a:spcAft>
                      </a:pPr>
                      <a:r>
                        <a:rPr lang="en-US" sz="1100" dirty="0">
                          <a:solidFill>
                            <a:schemeClr val="bg1"/>
                          </a:solidFill>
                          <a:effectLst/>
                          <a:latin typeface="Garamond" panose="02020404030301010803" pitchFamily="18" charset="0"/>
                        </a:rPr>
                        <a:t>% of US Population</a:t>
                      </a:r>
                      <a:endParaRPr lang="en-US" sz="11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rgbClr val="93A299"/>
                    </a:solidFill>
                  </a:tcPr>
                </a:tc>
                <a:extLst>
                  <a:ext uri="{0D108BD9-81ED-4DB2-BD59-A6C34878D82A}">
                    <a16:rowId xmlns:a16="http://schemas.microsoft.com/office/drawing/2014/main" val="3928042420"/>
                  </a:ext>
                </a:extLst>
              </a:tr>
              <a:tr h="197979">
                <a:tc>
                  <a:txBody>
                    <a:bodyPr/>
                    <a:lstStyle/>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Any treatment for depression</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43.0</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rgbClr val="EEF0EF"/>
                    </a:solidFill>
                  </a:tcP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88.2</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rgbClr val="EEF0EF"/>
                    </a:solidFill>
                  </a:tcPr>
                </a:tc>
                <a:extLst>
                  <a:ext uri="{0D108BD9-81ED-4DB2-BD59-A6C34878D82A}">
                    <a16:rowId xmlns:a16="http://schemas.microsoft.com/office/drawing/2014/main" val="2614514018"/>
                  </a:ext>
                </a:extLst>
              </a:tr>
              <a:tr h="197979">
                <a:tc>
                  <a:txBody>
                    <a:bodyPr/>
                    <a:lstStyle/>
                    <a:p>
                      <a:pPr marL="326390" marR="0" algn="just">
                        <a:lnSpc>
                          <a:spcPts val="1255"/>
                        </a:lnSpc>
                        <a:spcBef>
                          <a:spcPts val="0"/>
                        </a:spcBef>
                        <a:spcAft>
                          <a:spcPts val="0"/>
                        </a:spcAft>
                      </a:pPr>
                      <a:r>
                        <a:rPr lang="en-US" sz="1200" b="0">
                          <a:solidFill>
                            <a:schemeClr val="bg1"/>
                          </a:solidFill>
                          <a:effectLst/>
                          <a:latin typeface="Garamond" panose="02020404030301010803" pitchFamily="18" charset="0"/>
                        </a:rPr>
                        <a:t>Cognitive-behavior therapy (CBT) for</a:t>
                      </a:r>
                    </a:p>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depression or Behavioral Activation for depression</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40.5</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78.1</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461019824"/>
                  </a:ext>
                </a:extLst>
              </a:tr>
              <a:tr h="260259">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Interpersonal psychotherapy (IPT) for depression</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25.9</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50.8</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337287931"/>
                  </a:ext>
                </a:extLst>
              </a:tr>
              <a:tr h="224041">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Selective serotonin reuptake inhibitors for depression</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rPr>
                        <a:t>33.1</a:t>
                      </a: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61.9</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559551985"/>
                  </a:ext>
                </a:extLst>
              </a:tr>
              <a:tr h="253699">
                <a:tc>
                  <a:txBody>
                    <a:bodyPr/>
                    <a:lstStyle/>
                    <a:p>
                      <a:pPr marL="0" marR="0" algn="just">
                        <a:lnSpc>
                          <a:spcPct val="107000"/>
                        </a:lnSpc>
                        <a:spcBef>
                          <a:spcPts val="0"/>
                        </a:spcBef>
                        <a:spcAft>
                          <a:spcPts val="0"/>
                        </a:spcAft>
                      </a:pPr>
                      <a:r>
                        <a:rPr lang="en-US" sz="1200" b="0">
                          <a:solidFill>
                            <a:schemeClr val="bg1"/>
                          </a:solidFill>
                          <a:effectLst/>
                          <a:latin typeface="Garamond" panose="02020404030301010803" pitchFamily="18" charset="0"/>
                        </a:rPr>
                        <a:t>Any treatment for bipolar disorder or mania</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42.3</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87.9</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696237729"/>
                  </a:ext>
                </a:extLst>
              </a:tr>
              <a:tr h="197979">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Mood stabilizers for bipolar disorder or mania</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43.2 </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80.4</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758858439"/>
                  </a:ext>
                </a:extLst>
              </a:tr>
              <a:tr h="197979">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Education about bipolar disorder and its treatment (&gt; 1 session)</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39.1</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72.2</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711595333"/>
                  </a:ext>
                </a:extLst>
              </a:tr>
              <a:tr h="197979">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Family education about bipolar disorder or family treatment for bipolar disorder</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32.9</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65.2</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824051021"/>
                  </a:ext>
                </a:extLst>
              </a:tr>
              <a:tr h="197979">
                <a:tc>
                  <a:txBody>
                    <a:bodyPr/>
                    <a:lstStyle/>
                    <a:p>
                      <a:pPr marL="0" marR="0" algn="just">
                        <a:lnSpc>
                          <a:spcPct val="107000"/>
                        </a:lnSpc>
                        <a:spcBef>
                          <a:spcPts val="0"/>
                        </a:spcBef>
                        <a:spcAft>
                          <a:spcPts val="0"/>
                        </a:spcAft>
                      </a:pPr>
                      <a:r>
                        <a:rPr lang="en-US" sz="1200" b="0">
                          <a:solidFill>
                            <a:schemeClr val="bg1"/>
                          </a:solidFill>
                          <a:effectLst/>
                          <a:latin typeface="Garamond" panose="02020404030301010803" pitchFamily="18" charset="0"/>
                        </a:rPr>
                        <a:t>Any treatment for schizophrenia or psychosis</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41.6</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84.5</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231757343"/>
                  </a:ext>
                </a:extLst>
              </a:tr>
              <a:tr h="197979">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Cognitive-behavioral therapy (CBT) for psychosis</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38.6</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72.9</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739632861"/>
                  </a:ext>
                </a:extLst>
              </a:tr>
              <a:tr h="243005">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Family education about schizophrenia or psychosis</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33.7</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62.9</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4205568292"/>
                  </a:ext>
                </a:extLst>
              </a:tr>
              <a:tr h="197979">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Social skills training for schizophrenia</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34.7</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64.9</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4268617871"/>
                  </a:ext>
                </a:extLst>
              </a:tr>
              <a:tr h="324685">
                <a:tc>
                  <a:txBody>
                    <a:bodyPr/>
                    <a:lstStyle/>
                    <a:p>
                      <a:pPr marL="326390" marR="182245" algn="just">
                        <a:spcBef>
                          <a:spcPts val="0"/>
                        </a:spcBef>
                        <a:spcAft>
                          <a:spcPts val="0"/>
                        </a:spcAft>
                      </a:pPr>
                      <a:r>
                        <a:rPr lang="en-US" sz="1200" b="0">
                          <a:solidFill>
                            <a:schemeClr val="bg1"/>
                          </a:solidFill>
                          <a:effectLst/>
                          <a:latin typeface="Garamond" panose="02020404030301010803" pitchFamily="18" charset="0"/>
                        </a:rPr>
                        <a:t>First generation antipsychotics </a:t>
                      </a:r>
                      <a:endParaRPr lang="en-US" sz="1200" b="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31.8</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55.1</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031696935"/>
                  </a:ext>
                </a:extLst>
              </a:tr>
              <a:tr h="392347">
                <a:tc>
                  <a:txBody>
                    <a:bodyPr/>
                    <a:lstStyle/>
                    <a:p>
                      <a:pPr marL="326390" marR="290830" algn="just">
                        <a:spcBef>
                          <a:spcPts val="0"/>
                        </a:spcBef>
                        <a:spcAft>
                          <a:spcPts val="0"/>
                        </a:spcAft>
                      </a:pPr>
                      <a:r>
                        <a:rPr lang="en-US" sz="1200" b="0">
                          <a:solidFill>
                            <a:schemeClr val="bg1"/>
                          </a:solidFill>
                          <a:effectLst/>
                          <a:latin typeface="Garamond" panose="02020404030301010803" pitchFamily="18" charset="0"/>
                        </a:rPr>
                        <a:t>Second generation antipsychotics </a:t>
                      </a:r>
                      <a:endParaRPr lang="en-US" sz="1200" b="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30.9</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55.1</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340510675"/>
                  </a:ext>
                </a:extLst>
              </a:tr>
            </a:tbl>
          </a:graphicData>
        </a:graphic>
      </p:graphicFrame>
      <p:graphicFrame>
        <p:nvGraphicFramePr>
          <p:cNvPr id="3" name="Table 2">
            <a:extLst>
              <a:ext uri="{FF2B5EF4-FFF2-40B4-BE49-F238E27FC236}">
                <a16:creationId xmlns:a16="http://schemas.microsoft.com/office/drawing/2014/main" id="{6D4D46F9-802A-456D-81E9-6B3111B78955}"/>
              </a:ext>
            </a:extLst>
          </p:cNvPr>
          <p:cNvGraphicFramePr>
            <a:graphicFrameLocks noGrp="1"/>
          </p:cNvGraphicFramePr>
          <p:nvPr>
            <p:extLst>
              <p:ext uri="{D42A27DB-BD31-4B8C-83A1-F6EECF244321}">
                <p14:modId xmlns:p14="http://schemas.microsoft.com/office/powerpoint/2010/main" val="2883501652"/>
              </p:ext>
            </p:extLst>
          </p:nvPr>
        </p:nvGraphicFramePr>
        <p:xfrm>
          <a:off x="6605195" y="1245466"/>
          <a:ext cx="5091043" cy="4261936"/>
        </p:xfrm>
        <a:graphic>
          <a:graphicData uri="http://schemas.openxmlformats.org/drawingml/2006/table">
            <a:tbl>
              <a:tblPr firstRow="1" firstCol="1" bandRow="1">
                <a:tableStyleId>{5C22544A-7EE6-4342-B048-85BDC9FD1C3A}</a:tableStyleId>
              </a:tblPr>
              <a:tblGrid>
                <a:gridCol w="3775934">
                  <a:extLst>
                    <a:ext uri="{9D8B030D-6E8A-4147-A177-3AD203B41FA5}">
                      <a16:colId xmlns:a16="http://schemas.microsoft.com/office/drawing/2014/main" val="2255330264"/>
                    </a:ext>
                  </a:extLst>
                </a:gridCol>
                <a:gridCol w="677732">
                  <a:extLst>
                    <a:ext uri="{9D8B030D-6E8A-4147-A177-3AD203B41FA5}">
                      <a16:colId xmlns:a16="http://schemas.microsoft.com/office/drawing/2014/main" val="92467162"/>
                    </a:ext>
                  </a:extLst>
                </a:gridCol>
                <a:gridCol w="637377">
                  <a:extLst>
                    <a:ext uri="{9D8B030D-6E8A-4147-A177-3AD203B41FA5}">
                      <a16:colId xmlns:a16="http://schemas.microsoft.com/office/drawing/2014/main" val="2038957122"/>
                    </a:ext>
                  </a:extLst>
                </a:gridCol>
              </a:tblGrid>
              <a:tr h="0">
                <a:tc>
                  <a:txBody>
                    <a:bodyPr/>
                    <a:lstStyle/>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Any treatment for borderline personality disorder </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37.4</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rgbClr val="EEF0EF"/>
                    </a:solidFill>
                  </a:tcP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77.7</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rgbClr val="EEF0EF"/>
                    </a:solidFill>
                  </a:tcPr>
                </a:tc>
                <a:extLst>
                  <a:ext uri="{0D108BD9-81ED-4DB2-BD59-A6C34878D82A}">
                    <a16:rowId xmlns:a16="http://schemas.microsoft.com/office/drawing/2014/main" val="2213256987"/>
                  </a:ext>
                </a:extLst>
              </a:tr>
              <a:tr h="192825">
                <a:tc>
                  <a:txBody>
                    <a:bodyPr/>
                    <a:lstStyle/>
                    <a:p>
                      <a:pPr marL="499110" marR="0" indent="-172720" algn="just">
                        <a:lnSpc>
                          <a:spcPct val="107000"/>
                        </a:lnSpc>
                        <a:spcBef>
                          <a:spcPts val="0"/>
                        </a:spcBef>
                        <a:spcAft>
                          <a:spcPts val="0"/>
                        </a:spcAft>
                      </a:pPr>
                      <a:r>
                        <a:rPr lang="en-US" sz="1200" b="0" dirty="0">
                          <a:solidFill>
                            <a:schemeClr val="bg1"/>
                          </a:solidFill>
                          <a:effectLst/>
                          <a:latin typeface="Garamond" panose="02020404030301010803" pitchFamily="18" charset="0"/>
                        </a:rPr>
                        <a:t>Dialectical behavior therapy (DBT)</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35.5</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59.0</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358813192"/>
                  </a:ext>
                </a:extLst>
              </a:tr>
              <a:tr h="222713">
                <a:tc>
                  <a:txBody>
                    <a:bodyPr/>
                    <a:lstStyle/>
                    <a:p>
                      <a:pPr marL="326390" marR="426720" algn="just">
                        <a:spcBef>
                          <a:spcPts val="0"/>
                        </a:spcBef>
                        <a:spcAft>
                          <a:spcPts val="0"/>
                        </a:spcAft>
                      </a:pPr>
                      <a:r>
                        <a:rPr lang="en-US" sz="1200" b="0" dirty="0">
                          <a:solidFill>
                            <a:schemeClr val="bg1"/>
                          </a:solidFill>
                          <a:effectLst/>
                          <a:latin typeface="Garamond" panose="02020404030301010803" pitchFamily="18" charset="0"/>
                        </a:rPr>
                        <a:t>Medications for borderline personality disorder</a:t>
                      </a:r>
                      <a:endParaRPr lang="en-US" sz="1200" b="0"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40.4 </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68.0</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117050722"/>
                  </a:ext>
                </a:extLst>
              </a:tr>
              <a:tr h="215153">
                <a:tc>
                  <a:txBody>
                    <a:bodyPr/>
                    <a:lstStyle/>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Any treatment for post-traumatic stress disorder (PTSD)</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40.7</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85.2</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503446967"/>
                  </a:ext>
                </a:extLst>
              </a:tr>
              <a:tr h="365760">
                <a:tc>
                  <a:txBody>
                    <a:bodyPr/>
                    <a:lstStyle/>
                    <a:p>
                      <a:pPr marL="326390" marR="321945" algn="just">
                        <a:spcBef>
                          <a:spcPts val="0"/>
                        </a:spcBef>
                        <a:spcAft>
                          <a:spcPts val="0"/>
                        </a:spcAft>
                      </a:pPr>
                      <a:r>
                        <a:rPr lang="en-US" sz="1200" b="0" dirty="0">
                          <a:solidFill>
                            <a:schemeClr val="bg1"/>
                          </a:solidFill>
                          <a:effectLst/>
                          <a:latin typeface="Garamond" panose="02020404030301010803" pitchFamily="18" charset="0"/>
                        </a:rPr>
                        <a:t>Cognitive-behavioral therapy (CBT) for PTSD or cognitive processing therapy for PTSD</a:t>
                      </a:r>
                      <a:endParaRPr lang="en-US" sz="1200" b="0"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41.0 </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77.4</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415633003"/>
                  </a:ext>
                </a:extLst>
              </a:tr>
              <a:tr h="192825">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Prolonged exposure for PTSD</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25.8</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50.6</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659421589"/>
                  </a:ext>
                </a:extLst>
              </a:tr>
              <a:tr h="192825">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Seeking Safety</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31.8</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61.5</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035632457"/>
                  </a:ext>
                </a:extLst>
              </a:tr>
              <a:tr h="216778">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SSRIs or tricyclic antidepressants for PTSD</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37.4</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69.1</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264926499"/>
                  </a:ext>
                </a:extLst>
              </a:tr>
              <a:tr h="192825">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Anticonvulsants for re-experiencing</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25.2</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47.0</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148766713"/>
                  </a:ext>
                </a:extLst>
              </a:tr>
              <a:tr h="192825">
                <a:tc>
                  <a:txBody>
                    <a:bodyPr/>
                    <a:lstStyle/>
                    <a:p>
                      <a:pPr marL="0" marR="0" algn="just">
                        <a:lnSpc>
                          <a:spcPct val="107000"/>
                        </a:lnSpc>
                        <a:spcBef>
                          <a:spcPts val="0"/>
                        </a:spcBef>
                        <a:spcAft>
                          <a:spcPts val="0"/>
                        </a:spcAft>
                      </a:pPr>
                      <a:r>
                        <a:rPr lang="en-US" sz="1200" b="0">
                          <a:solidFill>
                            <a:schemeClr val="bg1"/>
                          </a:solidFill>
                          <a:effectLst/>
                          <a:latin typeface="Garamond" panose="02020404030301010803" pitchFamily="18" charset="0"/>
                        </a:rPr>
                        <a:t>Any treatment for anxiety</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40.5</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78.1</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281022800"/>
                  </a:ext>
                </a:extLst>
              </a:tr>
              <a:tr h="391849">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Exposure therapies or cognitive-behavioral therapy (CBT) for anxiety</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36.0</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68.4</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211941308"/>
                  </a:ext>
                </a:extLst>
              </a:tr>
              <a:tr h="222962">
                <a:tc>
                  <a:txBody>
                    <a:bodyPr/>
                    <a:lstStyle/>
                    <a:p>
                      <a:pPr marL="326390" marR="0" algn="just">
                        <a:lnSpc>
                          <a:spcPct val="107000"/>
                        </a:lnSpc>
                        <a:spcBef>
                          <a:spcPts val="0"/>
                        </a:spcBef>
                        <a:spcAft>
                          <a:spcPts val="0"/>
                        </a:spcAft>
                      </a:pPr>
                      <a:r>
                        <a:rPr lang="en-US" sz="1200" b="0" dirty="0">
                          <a:solidFill>
                            <a:schemeClr val="bg1"/>
                          </a:solidFill>
                          <a:effectLst/>
                          <a:latin typeface="Garamond" panose="02020404030301010803" pitchFamily="18" charset="0"/>
                        </a:rPr>
                        <a:t>SSRIs or tricyclic antidepressants for anxiety</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37.6</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71.1</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571889560"/>
                  </a:ext>
                </a:extLst>
              </a:tr>
              <a:tr h="215153">
                <a:tc>
                  <a:txBody>
                    <a:bodyPr/>
                    <a:lstStyle/>
                    <a:p>
                      <a:pPr marL="0" marR="173355" algn="just">
                        <a:spcBef>
                          <a:spcPts val="0"/>
                        </a:spcBef>
                        <a:spcAft>
                          <a:spcPts val="0"/>
                        </a:spcAft>
                      </a:pPr>
                      <a:r>
                        <a:rPr lang="en-US" sz="1200" b="0">
                          <a:solidFill>
                            <a:schemeClr val="bg1"/>
                          </a:solidFill>
                          <a:effectLst/>
                          <a:latin typeface="Garamond" panose="02020404030301010803" pitchFamily="18" charset="0"/>
                        </a:rPr>
                        <a:t>Any group or individual counseling for insomnia </a:t>
                      </a:r>
                      <a:endParaRPr lang="en-US" sz="1200" b="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26.8</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55.6</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764684960"/>
                  </a:ext>
                </a:extLst>
              </a:tr>
              <a:tr h="225911">
                <a:tc>
                  <a:txBody>
                    <a:bodyPr/>
                    <a:lstStyle/>
                    <a:p>
                      <a:pPr marL="0" marR="0" algn="just">
                        <a:lnSpc>
                          <a:spcPct val="107000"/>
                        </a:lnSpc>
                        <a:spcBef>
                          <a:spcPts val="0"/>
                        </a:spcBef>
                        <a:spcAft>
                          <a:spcPts val="0"/>
                        </a:spcAft>
                      </a:pPr>
                      <a:r>
                        <a:rPr lang="en-US" sz="1200" b="0">
                          <a:solidFill>
                            <a:schemeClr val="bg1"/>
                          </a:solidFill>
                          <a:effectLst/>
                          <a:latin typeface="Garamond" panose="02020404030301010803" pitchFamily="18" charset="0"/>
                        </a:rPr>
                        <a:t>Any group or individual counseling for physical pain</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22.8</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42.2</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511353426"/>
                  </a:ext>
                </a:extLst>
              </a:tr>
              <a:tr h="322729">
                <a:tc>
                  <a:txBody>
                    <a:bodyPr/>
                    <a:lstStyle/>
                    <a:p>
                      <a:pPr marL="0" marR="0" algn="just">
                        <a:lnSpc>
                          <a:spcPct val="107000"/>
                        </a:lnSpc>
                        <a:spcBef>
                          <a:spcPts val="0"/>
                        </a:spcBef>
                        <a:spcAft>
                          <a:spcPts val="0"/>
                        </a:spcAft>
                      </a:pPr>
                      <a:r>
                        <a:rPr lang="en-US" sz="1200" b="0" dirty="0">
                          <a:solidFill>
                            <a:schemeClr val="bg1"/>
                          </a:solidFill>
                          <a:effectLst/>
                          <a:latin typeface="Garamond" panose="02020404030301010803" pitchFamily="18" charset="0"/>
                        </a:rPr>
                        <a:t>Any group or individual intervention addressing suicidal thoughts or behaviors</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40.7</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82.5</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025604425"/>
                  </a:ext>
                </a:extLst>
              </a:tr>
              <a:tr h="192825">
                <a:tc>
                  <a:txBody>
                    <a:bodyPr/>
                    <a:lstStyle/>
                    <a:p>
                      <a:pPr marL="326390" marR="0" algn="just">
                        <a:lnSpc>
                          <a:spcPct val="107000"/>
                        </a:lnSpc>
                        <a:spcBef>
                          <a:spcPts val="0"/>
                        </a:spcBef>
                        <a:spcAft>
                          <a:spcPts val="0"/>
                        </a:spcAft>
                      </a:pPr>
                      <a:r>
                        <a:rPr lang="en-US" sz="1200" b="0">
                          <a:solidFill>
                            <a:schemeClr val="bg1"/>
                          </a:solidFill>
                          <a:effectLst/>
                          <a:latin typeface="Garamond" panose="02020404030301010803" pitchFamily="18" charset="0"/>
                        </a:rPr>
                        <a:t>Dialectical behavior therapy (DBT)</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a:solidFill>
                            <a:schemeClr val="bg1"/>
                          </a:solidFill>
                          <a:effectLst/>
                          <a:latin typeface="Garamond" panose="02020404030301010803" pitchFamily="18" charset="0"/>
                        </a:rPr>
                        <a:t>30.3</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66.0</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982191494"/>
                  </a:ext>
                </a:extLst>
              </a:tr>
              <a:tr h="260953">
                <a:tc>
                  <a:txBody>
                    <a:bodyPr/>
                    <a:lstStyle/>
                    <a:p>
                      <a:pPr marL="326390" marR="0" algn="just">
                        <a:lnSpc>
                          <a:spcPct val="107000"/>
                        </a:lnSpc>
                        <a:spcBef>
                          <a:spcPts val="0"/>
                        </a:spcBef>
                        <a:spcAft>
                          <a:spcPts val="0"/>
                        </a:spcAft>
                      </a:pPr>
                      <a:r>
                        <a:rPr lang="en-US" sz="1200" b="0" dirty="0">
                          <a:solidFill>
                            <a:schemeClr val="bg1"/>
                          </a:solidFill>
                          <a:effectLst/>
                          <a:latin typeface="Garamond" panose="02020404030301010803" pitchFamily="18" charset="0"/>
                        </a:rPr>
                        <a:t>Cognitive behavior therapy (CBT) for suicide prevention</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34.6</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74.0</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369102746"/>
                  </a:ext>
                </a:extLst>
              </a:tr>
              <a:tr h="192825">
                <a:tc>
                  <a:txBody>
                    <a:bodyPr/>
                    <a:lstStyle/>
                    <a:p>
                      <a:pPr marL="326390" marR="0" algn="l">
                        <a:lnSpc>
                          <a:spcPct val="107000"/>
                        </a:lnSpc>
                        <a:spcBef>
                          <a:spcPts val="0"/>
                        </a:spcBef>
                        <a:spcAft>
                          <a:spcPts val="0"/>
                        </a:spcAft>
                      </a:pPr>
                      <a:r>
                        <a:rPr lang="en-US" sz="1200" b="0">
                          <a:solidFill>
                            <a:schemeClr val="bg1"/>
                          </a:solidFill>
                          <a:effectLst/>
                          <a:latin typeface="Garamond" panose="02020404030301010803" pitchFamily="18" charset="0"/>
                        </a:rPr>
                        <a:t>The Safety Planning Intervention</a:t>
                      </a:r>
                      <a:endParaRPr lang="en-US" sz="12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30.0</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200" b="0" dirty="0">
                          <a:solidFill>
                            <a:schemeClr val="bg1"/>
                          </a:solidFill>
                          <a:effectLst/>
                          <a:latin typeface="Garamond" panose="02020404030301010803" pitchFamily="18" charset="0"/>
                        </a:rPr>
                        <a:t>61.2</a:t>
                      </a: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93739615"/>
                  </a:ext>
                </a:extLst>
              </a:tr>
            </a:tbl>
          </a:graphicData>
        </a:graphic>
      </p:graphicFrame>
      <p:sp>
        <p:nvSpPr>
          <p:cNvPr id="4" name="Rectangle 3">
            <a:extLst>
              <a:ext uri="{FF2B5EF4-FFF2-40B4-BE49-F238E27FC236}">
                <a16:creationId xmlns:a16="http://schemas.microsoft.com/office/drawing/2014/main" id="{808CD391-E370-4734-8BE1-1E9388493C16}"/>
              </a:ext>
            </a:extLst>
          </p:cNvPr>
          <p:cNvSpPr/>
          <p:nvPr/>
        </p:nvSpPr>
        <p:spPr>
          <a:xfrm>
            <a:off x="2105965" y="430751"/>
            <a:ext cx="7980070" cy="666529"/>
          </a:xfrm>
          <a:prstGeom prst="rect">
            <a:avLst/>
          </a:prstGeom>
        </p:spPr>
        <p:txBody>
          <a:bodyPr wrap="none">
            <a:spAutoFit/>
          </a:bodyPr>
          <a:lstStyle/>
          <a:p>
            <a:pPr algn="ctr">
              <a:lnSpc>
                <a:spcPct val="107000"/>
              </a:lnSpc>
            </a:pPr>
            <a:r>
              <a:rPr lang="en-US" sz="3600" dirty="0">
                <a:solidFill>
                  <a:schemeClr val="bg1"/>
                </a:solidFill>
                <a:latin typeface="Garamond" panose="02020404030301010803" pitchFamily="18" charset="0"/>
              </a:rPr>
              <a:t>Diagnosis-specific mental health treatments</a:t>
            </a:r>
            <a:endParaRPr lang="en-US" sz="3600" dirty="0">
              <a:solidFill>
                <a:schemeClr val="bg1"/>
              </a:solidFill>
              <a:latin typeface="Garamond" panose="02020404030301010803" pitchFamily="18"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1918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385C-D9E7-4142-A6B7-7C6EC833C3A1}"/>
              </a:ext>
            </a:extLst>
          </p:cNvPr>
          <p:cNvSpPr>
            <a:spLocks noGrp="1"/>
          </p:cNvSpPr>
          <p:nvPr>
            <p:ph type="title"/>
          </p:nvPr>
        </p:nvSpPr>
        <p:spPr>
          <a:xfrm>
            <a:off x="1134603" y="1201003"/>
            <a:ext cx="10058400" cy="1450757"/>
          </a:xfrm>
        </p:spPr>
        <p:txBody>
          <a:bodyPr/>
          <a:lstStyle/>
          <a:p>
            <a:pPr algn="ctr"/>
            <a:r>
              <a:rPr lang="en-US" dirty="0">
                <a:latin typeface="Garamond" panose="02020404030301010803" pitchFamily="18" charset="0"/>
              </a:rPr>
              <a:t>Economic Evaluation</a:t>
            </a:r>
          </a:p>
        </p:txBody>
      </p:sp>
    </p:spTree>
    <p:extLst>
      <p:ext uri="{BB962C8B-B14F-4D97-AF65-F5344CB8AC3E}">
        <p14:creationId xmlns:p14="http://schemas.microsoft.com/office/powerpoint/2010/main" val="8606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dirty="0">
                <a:solidFill>
                  <a:schemeClr val="bg1"/>
                </a:solidFill>
                <a:latin typeface="Garamond" panose="02020404030301010803" pitchFamily="18" charset="0"/>
              </a:rPr>
              <a:t>Aims/goals</a:t>
            </a:r>
          </a:p>
        </p:txBody>
      </p:sp>
      <p:sp>
        <p:nvSpPr>
          <p:cNvPr id="3" name="Content Placeholder 2"/>
          <p:cNvSpPr>
            <a:spLocks noGrp="1"/>
          </p:cNvSpPr>
          <p:nvPr>
            <p:ph idx="1"/>
          </p:nvPr>
        </p:nvSpPr>
        <p:spPr>
          <a:xfrm>
            <a:off x="1097280" y="1845734"/>
            <a:ext cx="10058400" cy="4243094"/>
          </a:xfrm>
        </p:spPr>
        <p:txBody>
          <a:bodyPr>
            <a:normAutofit/>
          </a:bodyPr>
          <a:lstStyle/>
          <a:p>
            <a:r>
              <a:rPr lang="en-US" sz="2400" dirty="0">
                <a:solidFill>
                  <a:schemeClr val="bg1"/>
                </a:solidFill>
                <a:latin typeface="Garamond" panose="02020404030301010803" pitchFamily="18" charset="0"/>
              </a:rPr>
              <a:t>Describe variation in funding of mental health and SU services across counties</a:t>
            </a:r>
          </a:p>
          <a:p>
            <a:endParaRPr lang="en-US" sz="2400" dirty="0">
              <a:solidFill>
                <a:schemeClr val="bg1"/>
              </a:solidFill>
              <a:latin typeface="Garamond" panose="02020404030301010803" pitchFamily="18" charset="0"/>
            </a:endParaRPr>
          </a:p>
          <a:p>
            <a:r>
              <a:rPr lang="en-US" sz="2400" dirty="0">
                <a:solidFill>
                  <a:schemeClr val="bg1"/>
                </a:solidFill>
                <a:latin typeface="Garamond" panose="02020404030301010803" pitchFamily="18" charset="0"/>
              </a:rPr>
              <a:t>Describe association between funding of mental health and substance use services and</a:t>
            </a:r>
          </a:p>
          <a:p>
            <a:pPr lvl="1"/>
            <a:r>
              <a:rPr lang="en-US" sz="2400" dirty="0">
                <a:solidFill>
                  <a:schemeClr val="bg1"/>
                </a:solidFill>
                <a:latin typeface="Garamond" panose="02020404030301010803" pitchFamily="18" charset="0"/>
              </a:rPr>
              <a:t>Status of Stepping up (participant versus control county)</a:t>
            </a:r>
          </a:p>
          <a:p>
            <a:pPr lvl="1"/>
            <a:r>
              <a:rPr lang="en-US" sz="2400" dirty="0">
                <a:solidFill>
                  <a:schemeClr val="bg1"/>
                </a:solidFill>
                <a:latin typeface="Garamond" panose="02020404030301010803" pitchFamily="18" charset="0"/>
              </a:rPr>
              <a:t>Usage of Evidence based policies and practices.</a:t>
            </a:r>
          </a:p>
        </p:txBody>
      </p:sp>
    </p:spTree>
    <p:extLst>
      <p:ext uri="{BB962C8B-B14F-4D97-AF65-F5344CB8AC3E}">
        <p14:creationId xmlns:p14="http://schemas.microsoft.com/office/powerpoint/2010/main" val="176039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5189" y="5314278"/>
            <a:ext cx="10058400" cy="943777"/>
          </a:xfrm>
        </p:spPr>
        <p:txBody>
          <a:bodyPr>
            <a:noAutofit/>
          </a:bodyPr>
          <a:lstStyle/>
          <a:p>
            <a:pPr algn="ctr"/>
            <a:r>
              <a:rPr lang="en-US" sz="2400" dirty="0">
                <a:solidFill>
                  <a:schemeClr val="bg1"/>
                </a:solidFill>
                <a:latin typeface="Garamond" panose="02020404030301010803" pitchFamily="18" charset="0"/>
              </a:rPr>
              <a:t>Most counties did not have a change in funding for mental health and substance use services regardless of agency type</a:t>
            </a:r>
          </a:p>
        </p:txBody>
      </p:sp>
      <p:graphicFrame>
        <p:nvGraphicFramePr>
          <p:cNvPr id="4" name="Chart 3"/>
          <p:cNvGraphicFramePr>
            <a:graphicFrameLocks/>
          </p:cNvGraphicFramePr>
          <p:nvPr>
            <p:extLst>
              <p:ext uri="{D42A27DB-BD31-4B8C-83A1-F6EECF244321}">
                <p14:modId xmlns:p14="http://schemas.microsoft.com/office/powerpoint/2010/main" val="1237152826"/>
              </p:ext>
            </p:extLst>
          </p:nvPr>
        </p:nvGraphicFramePr>
        <p:xfrm>
          <a:off x="955189" y="1090371"/>
          <a:ext cx="10515600" cy="422390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AF4F03B3-ED2F-451E-9E3D-9AEDAA56826C}"/>
              </a:ext>
            </a:extLst>
          </p:cNvPr>
          <p:cNvSpPr/>
          <p:nvPr/>
        </p:nvSpPr>
        <p:spPr>
          <a:xfrm>
            <a:off x="1072179" y="444040"/>
            <a:ext cx="10281621" cy="646331"/>
          </a:xfrm>
          <a:prstGeom prst="rect">
            <a:avLst/>
          </a:prstGeom>
        </p:spPr>
        <p:txBody>
          <a:bodyPr wrap="square">
            <a:spAutoFit/>
          </a:bodyPr>
          <a:lstStyle/>
          <a:p>
            <a:pPr algn="ctr">
              <a:defRPr sz="2400" b="0" i="0" u="none" strike="noStrike" kern="1200" spc="0" baseline="0">
                <a:solidFill>
                  <a:prstClr val="black"/>
                </a:solidFill>
                <a:latin typeface="+mn-lt"/>
                <a:ea typeface="+mn-ea"/>
                <a:cs typeface="+mn-cs"/>
              </a:defRPr>
            </a:pPr>
            <a:r>
              <a:rPr lang="en-US" sz="3600" dirty="0">
                <a:latin typeface="Garamond" panose="02020404030301010803" pitchFamily="18" charset="0"/>
              </a:rPr>
              <a:t>Funding for Mental Health and Substance Use Services</a:t>
            </a:r>
          </a:p>
        </p:txBody>
      </p:sp>
    </p:spTree>
    <p:extLst>
      <p:ext uri="{BB962C8B-B14F-4D97-AF65-F5344CB8AC3E}">
        <p14:creationId xmlns:p14="http://schemas.microsoft.com/office/powerpoint/2010/main" val="372275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1" y="5626250"/>
            <a:ext cx="10058400" cy="489473"/>
          </a:xfrm>
        </p:spPr>
        <p:txBody>
          <a:bodyPr>
            <a:normAutofit/>
          </a:bodyPr>
          <a:lstStyle/>
          <a:p>
            <a:r>
              <a:rPr lang="en-US" sz="2400" dirty="0">
                <a:solidFill>
                  <a:schemeClr val="bg1"/>
                </a:solidFill>
                <a:latin typeface="Garamond" panose="02020404030301010803" pitchFamily="18" charset="0"/>
              </a:rPr>
              <a:t>Commonly, staff were not sure how funding changed for all medical services. </a:t>
            </a:r>
          </a:p>
        </p:txBody>
      </p:sp>
      <p:graphicFrame>
        <p:nvGraphicFramePr>
          <p:cNvPr id="5" name="Chart 4"/>
          <p:cNvGraphicFramePr>
            <a:graphicFrameLocks/>
          </p:cNvGraphicFramePr>
          <p:nvPr>
            <p:extLst>
              <p:ext uri="{D42A27DB-BD31-4B8C-83A1-F6EECF244321}">
                <p14:modId xmlns:p14="http://schemas.microsoft.com/office/powerpoint/2010/main" val="2488807074"/>
              </p:ext>
            </p:extLst>
          </p:nvPr>
        </p:nvGraphicFramePr>
        <p:xfrm>
          <a:off x="609599" y="1094442"/>
          <a:ext cx="10515600" cy="432741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2C259ACB-ACE7-4E83-8867-22958928F3A5}"/>
              </a:ext>
            </a:extLst>
          </p:cNvPr>
          <p:cNvSpPr/>
          <p:nvPr/>
        </p:nvSpPr>
        <p:spPr>
          <a:xfrm>
            <a:off x="2859012" y="448110"/>
            <a:ext cx="6016775" cy="646331"/>
          </a:xfrm>
          <a:prstGeom prst="rect">
            <a:avLst/>
          </a:prstGeom>
        </p:spPr>
        <p:txBody>
          <a:bodyPr wrap="none">
            <a:spAutoFit/>
          </a:bodyPr>
          <a:lstStyle/>
          <a:p>
            <a:pPr algn="ctr">
              <a:defRPr sz="2400" b="0" i="0" u="none" strike="noStrike" kern="1200" spc="0" baseline="0">
                <a:solidFill>
                  <a:prstClr val="black"/>
                </a:solidFill>
                <a:latin typeface="+mn-lt"/>
                <a:ea typeface="+mn-ea"/>
                <a:cs typeface="+mn-cs"/>
              </a:defRPr>
            </a:pPr>
            <a:r>
              <a:rPr lang="en-US" sz="3600" dirty="0">
                <a:latin typeface="Garamond" panose="02020404030301010803" pitchFamily="18" charset="0"/>
              </a:rPr>
              <a:t>Funding for All Medical Services</a:t>
            </a:r>
          </a:p>
        </p:txBody>
      </p:sp>
    </p:spTree>
    <p:extLst>
      <p:ext uri="{BB962C8B-B14F-4D97-AF65-F5344CB8AC3E}">
        <p14:creationId xmlns:p14="http://schemas.microsoft.com/office/powerpoint/2010/main" val="403802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5459506"/>
            <a:ext cx="10058400" cy="747656"/>
          </a:xfrm>
        </p:spPr>
        <p:txBody>
          <a:bodyPr>
            <a:noAutofit/>
          </a:bodyPr>
          <a:lstStyle/>
          <a:p>
            <a:pPr algn="ctr"/>
            <a:r>
              <a:rPr lang="en-US" sz="2400" dirty="0">
                <a:solidFill>
                  <a:schemeClr val="bg1"/>
                </a:solidFill>
                <a:latin typeface="Garamond" panose="02020404030301010803" pitchFamily="18" charset="0"/>
              </a:rPr>
              <a:t>Funding for medications did not change for most staff, except for community corrections where most staff were unsure</a:t>
            </a:r>
          </a:p>
        </p:txBody>
      </p:sp>
      <p:graphicFrame>
        <p:nvGraphicFramePr>
          <p:cNvPr id="5" name="Chart 4"/>
          <p:cNvGraphicFramePr>
            <a:graphicFrameLocks/>
          </p:cNvGraphicFramePr>
          <p:nvPr>
            <p:extLst>
              <p:ext uri="{D42A27DB-BD31-4B8C-83A1-F6EECF244321}">
                <p14:modId xmlns:p14="http://schemas.microsoft.com/office/powerpoint/2010/main" val="2590167248"/>
              </p:ext>
            </p:extLst>
          </p:nvPr>
        </p:nvGraphicFramePr>
        <p:xfrm>
          <a:off x="838200" y="1108779"/>
          <a:ext cx="10515600" cy="42055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988C280B-EBDF-4BB1-8DD8-DA6D9AFF1B49}"/>
              </a:ext>
            </a:extLst>
          </p:cNvPr>
          <p:cNvSpPr/>
          <p:nvPr/>
        </p:nvSpPr>
        <p:spPr>
          <a:xfrm>
            <a:off x="3041317" y="277781"/>
            <a:ext cx="6109366" cy="830997"/>
          </a:xfrm>
          <a:prstGeom prst="rect">
            <a:avLst/>
          </a:prstGeom>
        </p:spPr>
        <p:txBody>
          <a:bodyPr wrap="none">
            <a:spAutoFit/>
          </a:bodyPr>
          <a:lstStyle/>
          <a:p>
            <a:pPr algn="ctr">
              <a:defRPr sz="2400" b="0" i="0" u="none" strike="noStrike" kern="1200" spc="0" baseline="0">
                <a:solidFill>
                  <a:prstClr val="black"/>
                </a:solidFill>
                <a:latin typeface="+mn-lt"/>
                <a:ea typeface="+mn-ea"/>
                <a:cs typeface="+mn-cs"/>
              </a:defRPr>
            </a:pPr>
            <a:r>
              <a:rPr lang="en-US" sz="4800" dirty="0">
                <a:latin typeface="Garamond" panose="02020404030301010803" pitchFamily="18" charset="0"/>
              </a:rPr>
              <a:t>Funding for Medications</a:t>
            </a:r>
          </a:p>
        </p:txBody>
      </p:sp>
    </p:spTree>
    <p:extLst>
      <p:ext uri="{BB962C8B-B14F-4D97-AF65-F5344CB8AC3E}">
        <p14:creationId xmlns:p14="http://schemas.microsoft.com/office/powerpoint/2010/main" val="636358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Garamond" panose="02020404030301010803" pitchFamily="18" charset="0"/>
              </a:rPr>
              <a:t>Further analysis</a:t>
            </a:r>
          </a:p>
        </p:txBody>
      </p:sp>
      <p:sp>
        <p:nvSpPr>
          <p:cNvPr id="3" name="Content Placeholder 2"/>
          <p:cNvSpPr>
            <a:spLocks noGrp="1"/>
          </p:cNvSpPr>
          <p:nvPr>
            <p:ph idx="1"/>
          </p:nvPr>
        </p:nvSpPr>
        <p:spPr>
          <a:xfrm>
            <a:off x="1097280" y="2071396"/>
            <a:ext cx="10058400" cy="3797698"/>
          </a:xfrm>
        </p:spPr>
        <p:txBody>
          <a:bodyPr>
            <a:normAutofit/>
          </a:bodyPr>
          <a:lstStyle/>
          <a:p>
            <a:r>
              <a:rPr lang="en-US" sz="2400" dirty="0">
                <a:solidFill>
                  <a:schemeClr val="bg1"/>
                </a:solidFill>
                <a:latin typeface="Garamond" panose="02020404030301010803" pitchFamily="18" charset="0"/>
              </a:rPr>
              <a:t>Looking at the association between funding and stepping up participation status – to identify funding differences between these counties</a:t>
            </a:r>
          </a:p>
          <a:p>
            <a:endParaRPr lang="en-US" sz="2400" dirty="0">
              <a:solidFill>
                <a:schemeClr val="bg1"/>
              </a:solidFill>
              <a:latin typeface="Garamond" panose="02020404030301010803" pitchFamily="18" charset="0"/>
            </a:endParaRPr>
          </a:p>
          <a:p>
            <a:r>
              <a:rPr lang="en-US" sz="2400" dirty="0">
                <a:solidFill>
                  <a:schemeClr val="bg1"/>
                </a:solidFill>
                <a:latin typeface="Garamond" panose="02020404030301010803" pitchFamily="18" charset="0"/>
              </a:rPr>
              <a:t>Look at the association between funding availability and the usage of EBPPs, both in what kinds of EBPPs are used and the total number that are implemented.</a:t>
            </a:r>
          </a:p>
        </p:txBody>
      </p:sp>
    </p:spTree>
    <p:extLst>
      <p:ext uri="{BB962C8B-B14F-4D97-AF65-F5344CB8AC3E}">
        <p14:creationId xmlns:p14="http://schemas.microsoft.com/office/powerpoint/2010/main" val="218384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8008-99C4-4878-9ED2-13AA802EBD64}"/>
              </a:ext>
            </a:extLst>
          </p:cNvPr>
          <p:cNvSpPr>
            <a:spLocks noGrp="1"/>
          </p:cNvSpPr>
          <p:nvPr>
            <p:ph type="title"/>
          </p:nvPr>
        </p:nvSpPr>
        <p:spPr>
          <a:xfrm>
            <a:off x="1199917" y="1135689"/>
            <a:ext cx="10058400" cy="1450757"/>
          </a:xfrm>
        </p:spPr>
        <p:txBody>
          <a:bodyPr>
            <a:normAutofit/>
          </a:bodyPr>
          <a:lstStyle/>
          <a:p>
            <a:pPr algn="ctr"/>
            <a:r>
              <a:rPr lang="en-US" sz="4000" b="1" dirty="0">
                <a:latin typeface="Garamond" panose="02020404030301010803" pitchFamily="18" charset="0"/>
                <a:ea typeface="Calibri" panose="020F0502020204030204" pitchFamily="34" charset="0"/>
              </a:rPr>
              <a:t>Scales Developed for the Stepping Up Survey</a:t>
            </a:r>
            <a:endParaRPr lang="en-US" sz="4000" dirty="0">
              <a:latin typeface="Garamond" panose="02020404030301010803" pitchFamily="18" charset="0"/>
            </a:endParaRPr>
          </a:p>
        </p:txBody>
      </p:sp>
    </p:spTree>
    <p:extLst>
      <p:ext uri="{BB962C8B-B14F-4D97-AF65-F5344CB8AC3E}">
        <p14:creationId xmlns:p14="http://schemas.microsoft.com/office/powerpoint/2010/main" val="257596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8FD94-B139-4C35-9112-D3B0C155DA22}"/>
              </a:ext>
            </a:extLst>
          </p:cNvPr>
          <p:cNvSpPr>
            <a:spLocks noGrp="1"/>
          </p:cNvSpPr>
          <p:nvPr>
            <p:ph type="title"/>
          </p:nvPr>
        </p:nvSpPr>
        <p:spPr>
          <a:xfrm>
            <a:off x="1097280" y="286603"/>
            <a:ext cx="10058400" cy="1084997"/>
          </a:xfrm>
        </p:spPr>
        <p:txBody>
          <a:bodyPr>
            <a:normAutofit/>
          </a:bodyPr>
          <a:lstStyle/>
          <a:p>
            <a:r>
              <a:rPr lang="en-US" dirty="0">
                <a:solidFill>
                  <a:schemeClr val="bg1"/>
                </a:solidFill>
                <a:latin typeface="Garamond" panose="02020404030301010803" pitchFamily="18" charset="0"/>
              </a:rPr>
              <a:t>What is our study?</a:t>
            </a:r>
          </a:p>
        </p:txBody>
      </p:sp>
      <p:sp>
        <p:nvSpPr>
          <p:cNvPr id="4" name="Content Placeholder 3">
            <a:extLst>
              <a:ext uri="{FF2B5EF4-FFF2-40B4-BE49-F238E27FC236}">
                <a16:creationId xmlns:a16="http://schemas.microsoft.com/office/drawing/2014/main" id="{1D511D74-489F-4CAA-9796-D7D551F07F6C}"/>
              </a:ext>
            </a:extLst>
          </p:cNvPr>
          <p:cNvSpPr>
            <a:spLocks noGrp="1"/>
          </p:cNvSpPr>
          <p:nvPr>
            <p:ph idx="1"/>
          </p:nvPr>
        </p:nvSpPr>
        <p:spPr/>
        <p:txBody>
          <a:bodyPr/>
          <a:lstStyle/>
          <a:p>
            <a:pPr marL="0" indent="0">
              <a:buNone/>
            </a:pPr>
            <a:r>
              <a:rPr lang="en-US" sz="2400" dirty="0">
                <a:solidFill>
                  <a:schemeClr val="bg1"/>
                </a:solidFill>
                <a:latin typeface="Garamond" panose="02020404030301010803" pitchFamily="18" charset="0"/>
              </a:rPr>
              <a:t>Research project funded by the National Institute of Mental Health (R01 MH118680)</a:t>
            </a:r>
          </a:p>
          <a:p>
            <a:pPr marL="0" indent="0">
              <a:buNone/>
            </a:pPr>
            <a:endParaRPr lang="en-US" sz="2400" dirty="0">
              <a:solidFill>
                <a:schemeClr val="bg1"/>
              </a:solidFill>
              <a:latin typeface="Garamond" panose="02020404030301010803" pitchFamily="18" charset="0"/>
            </a:endParaRPr>
          </a:p>
          <a:p>
            <a:pPr marL="0" indent="0">
              <a:buNone/>
            </a:pPr>
            <a:r>
              <a:rPr lang="en-US" sz="2400" dirty="0">
                <a:solidFill>
                  <a:schemeClr val="bg1"/>
                </a:solidFill>
                <a:latin typeface="Garamond" panose="02020404030301010803" pitchFamily="18" charset="0"/>
              </a:rPr>
              <a:t>Evaluating the Stepping Up Initiative</a:t>
            </a:r>
          </a:p>
          <a:p>
            <a:pPr marL="0" indent="0">
              <a:buNone/>
            </a:pPr>
            <a:endParaRPr lang="en-US" sz="2400" dirty="0">
              <a:solidFill>
                <a:schemeClr val="bg1"/>
              </a:solidFill>
              <a:latin typeface="Garamond" panose="02020404030301010803" pitchFamily="18" charset="0"/>
            </a:endParaRPr>
          </a:p>
          <a:p>
            <a:pPr marL="0" indent="0">
              <a:buNone/>
            </a:pPr>
            <a:r>
              <a:rPr lang="en-US" sz="2400" dirty="0">
                <a:solidFill>
                  <a:schemeClr val="bg1"/>
                </a:solidFill>
                <a:latin typeface="Garamond" panose="02020404030301010803" pitchFamily="18" charset="0"/>
              </a:rPr>
              <a:t>Taking place beginning September 2019 through August 2024 </a:t>
            </a:r>
          </a:p>
          <a:p>
            <a:pPr marL="0" indent="0">
              <a:buNone/>
            </a:pPr>
            <a:endParaRPr lang="en-US" sz="2400" dirty="0">
              <a:solidFill>
                <a:schemeClr val="bg1"/>
              </a:solidFill>
              <a:latin typeface="Garamond" panose="02020404030301010803" pitchFamily="18" charset="0"/>
            </a:endParaRPr>
          </a:p>
          <a:p>
            <a:pPr marL="0" indent="0">
              <a:buNone/>
            </a:pPr>
            <a:r>
              <a:rPr lang="en-US" sz="2400" dirty="0">
                <a:solidFill>
                  <a:schemeClr val="bg1"/>
                </a:solidFill>
                <a:latin typeface="Garamond" panose="02020404030301010803" pitchFamily="18" charset="0"/>
              </a:rPr>
              <a:t>This is an implementation research study</a:t>
            </a:r>
          </a:p>
          <a:p>
            <a:pPr>
              <a:buFont typeface="Arial" panose="020B0604020202020204" pitchFamily="34" charset="0"/>
              <a:buChar char="•"/>
            </a:pPr>
            <a:endParaRPr lang="en-US" sz="2400" dirty="0">
              <a:solidFill>
                <a:schemeClr val="bg1"/>
              </a:solidFill>
              <a:latin typeface="Garamond" panose="02020404030301010803" pitchFamily="18" charset="0"/>
            </a:endParaRPr>
          </a:p>
          <a:p>
            <a:endParaRPr lang="en-US" dirty="0"/>
          </a:p>
        </p:txBody>
      </p:sp>
      <p:pic>
        <p:nvPicPr>
          <p:cNvPr id="5" name="Picture 4">
            <a:extLst>
              <a:ext uri="{FF2B5EF4-FFF2-40B4-BE49-F238E27FC236}">
                <a16:creationId xmlns:a16="http://schemas.microsoft.com/office/drawing/2014/main" id="{0BEECE75-71B6-4D87-A9E3-3208FEFD42A7}"/>
              </a:ext>
            </a:extLst>
          </p:cNvPr>
          <p:cNvPicPr>
            <a:picLocks noChangeAspect="1"/>
          </p:cNvPicPr>
          <p:nvPr/>
        </p:nvPicPr>
        <p:blipFill>
          <a:blip r:embed="rId2"/>
          <a:stretch>
            <a:fillRect/>
          </a:stretch>
        </p:blipFill>
        <p:spPr>
          <a:xfrm>
            <a:off x="7654116" y="4971326"/>
            <a:ext cx="4124325" cy="1104900"/>
          </a:xfrm>
          <a:prstGeom prst="rect">
            <a:avLst/>
          </a:prstGeom>
        </p:spPr>
      </p:pic>
    </p:spTree>
    <p:extLst>
      <p:ext uri="{BB962C8B-B14F-4D97-AF65-F5344CB8AC3E}">
        <p14:creationId xmlns:p14="http://schemas.microsoft.com/office/powerpoint/2010/main" val="2709242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FE9A-D59A-240B-A696-45F876052D5D}"/>
              </a:ext>
            </a:extLst>
          </p:cNvPr>
          <p:cNvSpPr>
            <a:spLocks noGrp="1"/>
          </p:cNvSpPr>
          <p:nvPr>
            <p:ph type="title"/>
          </p:nvPr>
        </p:nvSpPr>
        <p:spPr/>
        <p:txBody>
          <a:bodyPr/>
          <a:lstStyle/>
          <a:p>
            <a:r>
              <a:rPr lang="en-US" dirty="0">
                <a:solidFill>
                  <a:schemeClr val="bg1"/>
                </a:solidFill>
                <a:latin typeface="Garamond" panose="02020404030301010803" pitchFamily="18" charset="0"/>
              </a:rPr>
              <a:t>Paper Aims</a:t>
            </a:r>
          </a:p>
        </p:txBody>
      </p:sp>
      <p:sp>
        <p:nvSpPr>
          <p:cNvPr id="3" name="Content Placeholder 2">
            <a:extLst>
              <a:ext uri="{FF2B5EF4-FFF2-40B4-BE49-F238E27FC236}">
                <a16:creationId xmlns:a16="http://schemas.microsoft.com/office/drawing/2014/main" id="{1349FDA4-449F-F5EE-E7FC-4FE3E3BC473C}"/>
              </a:ext>
            </a:extLst>
          </p:cNvPr>
          <p:cNvSpPr>
            <a:spLocks noGrp="1"/>
          </p:cNvSpPr>
          <p:nvPr>
            <p:ph idx="1"/>
          </p:nvPr>
        </p:nvSpPr>
        <p:spPr/>
        <p:txBody>
          <a:bodyPr>
            <a:normAutofit/>
          </a:bodyPr>
          <a:lstStyle/>
          <a:p>
            <a:pPr marL="0" indent="0">
              <a:lnSpc>
                <a:spcPct val="100000"/>
              </a:lnSpc>
              <a:buNone/>
            </a:pPr>
            <a:endParaRPr lang="en-US" sz="2400" dirty="0">
              <a:solidFill>
                <a:schemeClr val="bg1"/>
              </a:solidFill>
              <a:effectLst/>
              <a:latin typeface="Garamond" panose="02020404030301010803" pitchFamily="18" charset="0"/>
              <a:ea typeface="Calibri" panose="020F0502020204030204" pitchFamily="34" charset="0"/>
            </a:endParaRPr>
          </a:p>
          <a:p>
            <a:pPr marL="0" indent="0">
              <a:lnSpc>
                <a:spcPct val="100000"/>
              </a:lnSpc>
              <a:buNone/>
            </a:pPr>
            <a:r>
              <a:rPr lang="en-US" sz="2400" dirty="0">
                <a:solidFill>
                  <a:schemeClr val="bg1"/>
                </a:solidFill>
                <a:effectLst/>
                <a:latin typeface="Garamond" panose="02020404030301010803" pitchFamily="18" charset="0"/>
                <a:ea typeface="Calibri" panose="020F0502020204030204" pitchFamily="34" charset="0"/>
              </a:rPr>
              <a:t>To develop latent constructs (scales) </a:t>
            </a:r>
            <a:r>
              <a:rPr lang="en-US" sz="2400" dirty="0">
                <a:solidFill>
                  <a:schemeClr val="bg1"/>
                </a:solidFill>
                <a:latin typeface="Garamond" panose="02020404030301010803" pitchFamily="18" charset="0"/>
              </a:rPr>
              <a:t>to measure implementation approaches, county readiness and difficulties to implement changes, and interagency collaborative efforts.</a:t>
            </a:r>
            <a:endParaRPr lang="en-US" sz="2400" dirty="0">
              <a:solidFill>
                <a:schemeClr val="bg1"/>
              </a:solidFill>
              <a:effectLst/>
              <a:latin typeface="Garamond" panose="02020404030301010803" pitchFamily="18" charset="0"/>
              <a:ea typeface="Calibri" panose="020F0502020204030204" pitchFamily="34" charset="0"/>
            </a:endParaRPr>
          </a:p>
        </p:txBody>
      </p:sp>
    </p:spTree>
    <p:extLst>
      <p:ext uri="{BB962C8B-B14F-4D97-AF65-F5344CB8AC3E}">
        <p14:creationId xmlns:p14="http://schemas.microsoft.com/office/powerpoint/2010/main" val="449085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26FB-B1EA-8BC1-CE6D-DF1B94A480AA}"/>
              </a:ext>
            </a:extLst>
          </p:cNvPr>
          <p:cNvSpPr>
            <a:spLocks noGrp="1"/>
          </p:cNvSpPr>
          <p:nvPr>
            <p:ph type="title"/>
          </p:nvPr>
        </p:nvSpPr>
        <p:spPr/>
        <p:txBody>
          <a:bodyPr/>
          <a:lstStyle/>
          <a:p>
            <a:r>
              <a:rPr lang="en-US" dirty="0">
                <a:solidFill>
                  <a:schemeClr val="bg1"/>
                </a:solidFill>
                <a:latin typeface="Garamond" panose="02020404030301010803" pitchFamily="18" charset="0"/>
              </a:rPr>
              <a:t>Data and Methods</a:t>
            </a:r>
          </a:p>
        </p:txBody>
      </p:sp>
      <p:sp>
        <p:nvSpPr>
          <p:cNvPr id="3" name="Content Placeholder 2">
            <a:extLst>
              <a:ext uri="{FF2B5EF4-FFF2-40B4-BE49-F238E27FC236}">
                <a16:creationId xmlns:a16="http://schemas.microsoft.com/office/drawing/2014/main" id="{99E5201D-C635-4708-0B9A-C0E6490639FE}"/>
              </a:ext>
            </a:extLst>
          </p:cNvPr>
          <p:cNvSpPr>
            <a:spLocks noGrp="1"/>
          </p:cNvSpPr>
          <p:nvPr>
            <p:ph idx="1"/>
          </p:nvPr>
        </p:nvSpPr>
        <p:spPr>
          <a:xfrm>
            <a:off x="1036320" y="2023598"/>
            <a:ext cx="10586049" cy="5047775"/>
          </a:xfrm>
        </p:spPr>
        <p:txBody>
          <a:bodyPr>
            <a:normAutofit/>
          </a:bodyPr>
          <a:lstStyle/>
          <a:p>
            <a:r>
              <a:rPr lang="en-US" sz="2400" dirty="0">
                <a:solidFill>
                  <a:schemeClr val="bg1"/>
                </a:solidFill>
                <a:latin typeface="Garamond" panose="02020404030301010803" pitchFamily="18" charset="0"/>
              </a:rPr>
              <a:t>792 respondents from 522 counties across the U.S. </a:t>
            </a:r>
          </a:p>
          <a:p>
            <a:endParaRPr lang="en-US" sz="2400" b="1" dirty="0">
              <a:solidFill>
                <a:schemeClr val="bg1"/>
              </a:solidFill>
              <a:latin typeface="Garamond" panose="02020404030301010803" pitchFamily="18" charset="0"/>
            </a:endParaRPr>
          </a:p>
          <a:p>
            <a:r>
              <a:rPr lang="en-US" sz="2400" dirty="0">
                <a:solidFill>
                  <a:schemeClr val="bg1"/>
                </a:solidFill>
                <a:latin typeface="Garamond" panose="02020404030301010803" pitchFamily="18" charset="0"/>
              </a:rPr>
              <a:t>To build scales on different items of this survey, exploratory factor analysis (EFA) and reliability analysis were performed.</a:t>
            </a:r>
          </a:p>
          <a:p>
            <a:endParaRPr lang="en-US" sz="2400" dirty="0">
              <a:solidFill>
                <a:schemeClr val="bg1"/>
              </a:solidFill>
              <a:latin typeface="Garamond" panose="02020404030301010803" pitchFamily="18" charset="0"/>
            </a:endParaRPr>
          </a:p>
          <a:p>
            <a:r>
              <a:rPr lang="en-US" sz="2400" dirty="0">
                <a:solidFill>
                  <a:schemeClr val="bg1"/>
                </a:solidFill>
                <a:latin typeface="Garamond" panose="02020404030301010803" pitchFamily="18" charset="0"/>
              </a:rPr>
              <a:t>9 scales in three main sets of latent constructs, were developed. </a:t>
            </a:r>
          </a:p>
          <a:p>
            <a:endParaRPr lang="en-US" sz="2400" dirty="0">
              <a:solidFill>
                <a:schemeClr val="bg1"/>
              </a:solidFill>
              <a:latin typeface="Garamond" panose="02020404030301010803" pitchFamily="18" charset="0"/>
            </a:endParaRPr>
          </a:p>
          <a:p>
            <a:r>
              <a:rPr lang="en-US" sz="2400" dirty="0">
                <a:solidFill>
                  <a:schemeClr val="bg1"/>
                </a:solidFill>
                <a:latin typeface="Garamond" panose="02020404030301010803" pitchFamily="18" charset="0"/>
              </a:rPr>
              <a:t>All reliability measures were between 0.70 and 0.91 </a:t>
            </a:r>
          </a:p>
        </p:txBody>
      </p:sp>
    </p:spTree>
    <p:extLst>
      <p:ext uri="{BB962C8B-B14F-4D97-AF65-F5344CB8AC3E}">
        <p14:creationId xmlns:p14="http://schemas.microsoft.com/office/powerpoint/2010/main" val="1430438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C658-E6E9-4698-AD31-600D4BDECA95}"/>
              </a:ext>
            </a:extLst>
          </p:cNvPr>
          <p:cNvSpPr>
            <a:spLocks noGrp="1"/>
          </p:cNvSpPr>
          <p:nvPr>
            <p:ph type="title"/>
          </p:nvPr>
        </p:nvSpPr>
        <p:spPr>
          <a:xfrm>
            <a:off x="1097280" y="286603"/>
            <a:ext cx="10058400" cy="963699"/>
          </a:xfrm>
        </p:spPr>
        <p:txBody>
          <a:bodyPr>
            <a:normAutofit/>
          </a:bodyPr>
          <a:lstStyle/>
          <a:p>
            <a:r>
              <a:rPr lang="en-US" dirty="0">
                <a:solidFill>
                  <a:schemeClr val="bg1"/>
                </a:solidFill>
                <a:latin typeface="Garamond" panose="02020404030301010803" pitchFamily="18" charset="0"/>
              </a:rPr>
              <a:t>Scale Set 1: Implementation Approaches</a:t>
            </a:r>
          </a:p>
        </p:txBody>
      </p:sp>
      <p:sp>
        <p:nvSpPr>
          <p:cNvPr id="3" name="Content Placeholder 2">
            <a:extLst>
              <a:ext uri="{FF2B5EF4-FFF2-40B4-BE49-F238E27FC236}">
                <a16:creationId xmlns:a16="http://schemas.microsoft.com/office/drawing/2014/main" id="{ED154B73-FE60-4317-923C-D3261173158D}"/>
              </a:ext>
            </a:extLst>
          </p:cNvPr>
          <p:cNvSpPr>
            <a:spLocks noGrp="1"/>
          </p:cNvSpPr>
          <p:nvPr>
            <p:ph idx="1"/>
          </p:nvPr>
        </p:nvSpPr>
        <p:spPr>
          <a:xfrm>
            <a:off x="838200" y="1571420"/>
            <a:ext cx="10515600" cy="5121275"/>
          </a:xfrm>
        </p:spPr>
        <p:txBody>
          <a:bodyPr>
            <a:normAutofit/>
          </a:bodyPr>
          <a:lstStyle/>
          <a:p>
            <a:r>
              <a:rPr lang="en-US" sz="2400" dirty="0">
                <a:solidFill>
                  <a:schemeClr val="bg1"/>
                </a:solidFill>
                <a:latin typeface="Garamond" panose="02020404030301010803" pitchFamily="18" charset="0"/>
              </a:rPr>
              <a:t>Four latent constructs were developed to measure implementation approaches</a:t>
            </a:r>
          </a:p>
          <a:p>
            <a:endParaRPr lang="en-US" sz="700" b="1" dirty="0">
              <a:solidFill>
                <a:schemeClr val="bg1"/>
              </a:solidFill>
              <a:latin typeface="Garamond" panose="02020404030301010803" pitchFamily="18" charset="0"/>
            </a:endParaRPr>
          </a:p>
          <a:p>
            <a:pPr lvl="1"/>
            <a:r>
              <a:rPr lang="en-US" sz="2000" b="1" dirty="0">
                <a:solidFill>
                  <a:schemeClr val="bg1"/>
                </a:solidFill>
                <a:latin typeface="Garamond" panose="02020404030301010803" pitchFamily="18" charset="0"/>
              </a:rPr>
              <a:t>Relationship-Building: </a:t>
            </a:r>
            <a:r>
              <a:rPr lang="en-US" sz="2000" dirty="0">
                <a:solidFill>
                  <a:schemeClr val="bg1"/>
                </a:solidFill>
                <a:latin typeface="Garamond" panose="02020404030301010803" pitchFamily="18" charset="0"/>
              </a:rPr>
              <a:t>explaining the strategies agencies use to form relationships with other agencies within their county and/or state, consisted of nine items with a Cronbach alpha reliability measure of .908.</a:t>
            </a:r>
            <a:r>
              <a:rPr lang="en-US" sz="2000" b="1" dirty="0">
                <a:solidFill>
                  <a:schemeClr val="bg1"/>
                </a:solidFill>
                <a:latin typeface="Garamond" panose="02020404030301010803" pitchFamily="18" charset="0"/>
              </a:rPr>
              <a:t>  </a:t>
            </a:r>
          </a:p>
          <a:p>
            <a:pPr lvl="1"/>
            <a:endParaRPr lang="en-US" sz="2000" dirty="0">
              <a:solidFill>
                <a:schemeClr val="bg1"/>
              </a:solidFill>
              <a:latin typeface="Garamond" panose="02020404030301010803" pitchFamily="18" charset="0"/>
            </a:endParaRPr>
          </a:p>
          <a:p>
            <a:pPr lvl="1"/>
            <a:r>
              <a:rPr lang="en-US" sz="2000" b="1" dirty="0">
                <a:solidFill>
                  <a:schemeClr val="bg1"/>
                </a:solidFill>
                <a:latin typeface="Garamond" panose="02020404030301010803" pitchFamily="18" charset="0"/>
              </a:rPr>
              <a:t>Capacity-Building: </a:t>
            </a:r>
            <a:r>
              <a:rPr lang="en-US" sz="2000" dirty="0">
                <a:solidFill>
                  <a:schemeClr val="bg1"/>
                </a:solidFill>
                <a:latin typeface="Garamond" panose="02020404030301010803" pitchFamily="18" charset="0"/>
              </a:rPr>
              <a:t>explaining the overall behavioral healthcare service capacity improvement strategies of different agencies within counties, consisted of six items with an alpha reliability measure of .770.  </a:t>
            </a:r>
          </a:p>
          <a:p>
            <a:pPr lvl="1"/>
            <a:endParaRPr lang="en-US" sz="2000" dirty="0">
              <a:solidFill>
                <a:schemeClr val="bg1"/>
              </a:solidFill>
              <a:latin typeface="Garamond" panose="02020404030301010803" pitchFamily="18" charset="0"/>
            </a:endParaRPr>
          </a:p>
          <a:p>
            <a:pPr lvl="1"/>
            <a:r>
              <a:rPr lang="en-US" sz="2000" b="1" dirty="0">
                <a:solidFill>
                  <a:schemeClr val="bg1"/>
                </a:solidFill>
                <a:latin typeface="Garamond" panose="02020404030301010803" pitchFamily="18" charset="0"/>
              </a:rPr>
              <a:t>Quality Programming: </a:t>
            </a:r>
            <a:r>
              <a:rPr lang="en-US" sz="2000" dirty="0">
                <a:solidFill>
                  <a:schemeClr val="bg1"/>
                </a:solidFill>
                <a:latin typeface="Garamond" panose="02020404030301010803" pitchFamily="18" charset="0"/>
              </a:rPr>
              <a:t>explaining the programming and performance monitoring efforts of counties, consisted of 11 items with an alpha reliability measure of .866. </a:t>
            </a:r>
          </a:p>
          <a:p>
            <a:pPr lvl="1"/>
            <a:endParaRPr lang="en-US" sz="2000" dirty="0">
              <a:solidFill>
                <a:schemeClr val="bg1"/>
              </a:solidFill>
              <a:latin typeface="Garamond" panose="02020404030301010803" pitchFamily="18" charset="0"/>
            </a:endParaRPr>
          </a:p>
          <a:p>
            <a:pPr lvl="1"/>
            <a:r>
              <a:rPr lang="en-US" sz="2000" b="1" dirty="0">
                <a:solidFill>
                  <a:schemeClr val="bg1"/>
                </a:solidFill>
                <a:latin typeface="Garamond" panose="02020404030301010803" pitchFamily="18" charset="0"/>
              </a:rPr>
              <a:t>Shared Definitions: </a:t>
            </a:r>
            <a:r>
              <a:rPr lang="en-US" sz="2000" dirty="0">
                <a:solidFill>
                  <a:schemeClr val="bg1"/>
                </a:solidFill>
                <a:latin typeface="Garamond" panose="02020404030301010803" pitchFamily="18" charset="0"/>
              </a:rPr>
              <a:t>explaining the development of agreed-up</a:t>
            </a:r>
          </a:p>
          <a:p>
            <a:pPr marL="0" indent="0">
              <a:buNone/>
            </a:pPr>
            <a:endParaRPr lang="en-US" dirty="0"/>
          </a:p>
        </p:txBody>
      </p:sp>
    </p:spTree>
    <p:extLst>
      <p:ext uri="{BB962C8B-B14F-4D97-AF65-F5344CB8AC3E}">
        <p14:creationId xmlns:p14="http://schemas.microsoft.com/office/powerpoint/2010/main" val="215630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819BA6-5E4D-4B31-B6EE-CDB69C1E2EF3}"/>
              </a:ext>
            </a:extLst>
          </p:cNvPr>
          <p:cNvPicPr>
            <a:picLocks noChangeAspect="1"/>
          </p:cNvPicPr>
          <p:nvPr/>
        </p:nvPicPr>
        <p:blipFill>
          <a:blip r:embed="rId2"/>
          <a:stretch>
            <a:fillRect/>
          </a:stretch>
        </p:blipFill>
        <p:spPr>
          <a:xfrm>
            <a:off x="1598944" y="96978"/>
            <a:ext cx="8994112" cy="6145201"/>
          </a:xfrm>
          <a:prstGeom prst="rect">
            <a:avLst/>
          </a:prstGeom>
        </p:spPr>
      </p:pic>
    </p:spTree>
    <p:extLst>
      <p:ext uri="{BB962C8B-B14F-4D97-AF65-F5344CB8AC3E}">
        <p14:creationId xmlns:p14="http://schemas.microsoft.com/office/powerpoint/2010/main" val="31117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BD07F-69C1-42AD-903B-C2C4638E14F9}"/>
              </a:ext>
            </a:extLst>
          </p:cNvPr>
          <p:cNvSpPr>
            <a:spLocks noGrp="1"/>
          </p:cNvSpPr>
          <p:nvPr>
            <p:ph type="title"/>
          </p:nvPr>
        </p:nvSpPr>
        <p:spPr/>
        <p:txBody>
          <a:bodyPr>
            <a:noAutofit/>
          </a:bodyPr>
          <a:lstStyle/>
          <a:p>
            <a:pPr algn="ctr"/>
            <a:r>
              <a:rPr lang="en-US" dirty="0">
                <a:solidFill>
                  <a:schemeClr val="bg1"/>
                </a:solidFill>
                <a:latin typeface="Garamond" panose="02020404030301010803" pitchFamily="18" charset="0"/>
              </a:rPr>
              <a:t>Scale Set 2: County Readiness and Difficulties for Implementing Changes </a:t>
            </a:r>
          </a:p>
        </p:txBody>
      </p:sp>
      <p:sp>
        <p:nvSpPr>
          <p:cNvPr id="3" name="Content Placeholder 2">
            <a:extLst>
              <a:ext uri="{FF2B5EF4-FFF2-40B4-BE49-F238E27FC236}">
                <a16:creationId xmlns:a16="http://schemas.microsoft.com/office/drawing/2014/main" id="{AB96B296-1910-469F-A278-188425836168}"/>
              </a:ext>
            </a:extLst>
          </p:cNvPr>
          <p:cNvSpPr>
            <a:spLocks noGrp="1"/>
          </p:cNvSpPr>
          <p:nvPr>
            <p:ph idx="1"/>
          </p:nvPr>
        </p:nvSpPr>
        <p:spPr>
          <a:xfrm>
            <a:off x="1097280" y="2302934"/>
            <a:ext cx="10058400" cy="4023360"/>
          </a:xfrm>
        </p:spPr>
        <p:txBody>
          <a:bodyPr>
            <a:normAutofit/>
          </a:bodyPr>
          <a:lstStyle/>
          <a:p>
            <a:pPr lvl="0"/>
            <a:r>
              <a:rPr lang="en-US" sz="2400" dirty="0">
                <a:solidFill>
                  <a:schemeClr val="bg1"/>
                </a:solidFill>
                <a:latin typeface="Garamond" panose="02020404030301010803" pitchFamily="18" charset="0"/>
              </a:rPr>
              <a:t>Two latent constructs were developed to measure county readiness and difficulties to implement changes</a:t>
            </a:r>
          </a:p>
          <a:p>
            <a:pPr lvl="0"/>
            <a:endParaRPr lang="en-US" sz="2400" dirty="0">
              <a:solidFill>
                <a:schemeClr val="bg1"/>
              </a:solidFill>
              <a:latin typeface="Garamond" panose="02020404030301010803" pitchFamily="18" charset="0"/>
            </a:endParaRPr>
          </a:p>
          <a:p>
            <a:pPr lvl="1"/>
            <a:r>
              <a:rPr lang="en-US" sz="2400" b="1" dirty="0">
                <a:solidFill>
                  <a:schemeClr val="bg1"/>
                </a:solidFill>
                <a:latin typeface="Garamond" panose="02020404030301010803" pitchFamily="18" charset="0"/>
              </a:rPr>
              <a:t>Readiness: </a:t>
            </a:r>
            <a:r>
              <a:rPr lang="en-US" sz="2400" dirty="0">
                <a:solidFill>
                  <a:schemeClr val="bg1"/>
                </a:solidFill>
                <a:latin typeface="Garamond" panose="02020404030301010803" pitchFamily="18" charset="0"/>
              </a:rPr>
              <a:t>measuring how ready agencies believed their counties are in adopting new strategies, having action plans and resources in place, and implementing changes to achieve their goals.</a:t>
            </a:r>
            <a:r>
              <a:rPr lang="en-US" sz="2400" b="1" dirty="0">
                <a:solidFill>
                  <a:schemeClr val="bg1"/>
                </a:solidFill>
                <a:latin typeface="Garamond" panose="02020404030301010803" pitchFamily="18" charset="0"/>
              </a:rPr>
              <a:t> </a:t>
            </a:r>
          </a:p>
          <a:p>
            <a:pPr lvl="1"/>
            <a:endParaRPr lang="en-US" sz="2400" dirty="0">
              <a:solidFill>
                <a:schemeClr val="bg1"/>
              </a:solidFill>
              <a:latin typeface="Garamond" panose="02020404030301010803" pitchFamily="18" charset="0"/>
            </a:endParaRPr>
          </a:p>
          <a:p>
            <a:pPr lvl="1"/>
            <a:r>
              <a:rPr lang="en-US" sz="2400" b="1" dirty="0">
                <a:solidFill>
                  <a:schemeClr val="bg1"/>
                </a:solidFill>
                <a:latin typeface="Garamond" panose="02020404030301010803" pitchFamily="18" charset="0"/>
              </a:rPr>
              <a:t>Difficulties: </a:t>
            </a:r>
            <a:r>
              <a:rPr lang="en-US" sz="2400" dirty="0">
                <a:solidFill>
                  <a:schemeClr val="bg1"/>
                </a:solidFill>
                <a:latin typeface="Garamond" panose="02020404030301010803" pitchFamily="18" charset="0"/>
              </a:rPr>
              <a:t>reflecting the difficulties and barriers they felt they had to implement changes and achieve their goals regarding providing services in</a:t>
            </a:r>
            <a:r>
              <a:rPr lang="en-US" sz="2400" b="1" dirty="0">
                <a:solidFill>
                  <a:schemeClr val="bg1"/>
                </a:solidFill>
                <a:latin typeface="Garamond" panose="02020404030301010803" pitchFamily="18" charset="0"/>
              </a:rPr>
              <a:t> </a:t>
            </a:r>
            <a:r>
              <a:rPr lang="en-US" sz="2400" dirty="0">
                <a:solidFill>
                  <a:schemeClr val="bg1"/>
                </a:solidFill>
                <a:latin typeface="Garamond" panose="02020404030301010803" pitchFamily="18" charset="0"/>
              </a:rPr>
              <a:t>the community for individuals with mental illness or substance use disorder.</a:t>
            </a:r>
          </a:p>
        </p:txBody>
      </p:sp>
    </p:spTree>
    <p:extLst>
      <p:ext uri="{BB962C8B-B14F-4D97-AF65-F5344CB8AC3E}">
        <p14:creationId xmlns:p14="http://schemas.microsoft.com/office/powerpoint/2010/main" val="75287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2B08AE-862B-4353-893E-CFEB8B84ABDE}"/>
              </a:ext>
            </a:extLst>
          </p:cNvPr>
          <p:cNvPicPr>
            <a:picLocks noChangeAspect="1"/>
          </p:cNvPicPr>
          <p:nvPr/>
        </p:nvPicPr>
        <p:blipFill>
          <a:blip r:embed="rId2"/>
          <a:stretch>
            <a:fillRect/>
          </a:stretch>
        </p:blipFill>
        <p:spPr>
          <a:xfrm>
            <a:off x="1915812" y="439780"/>
            <a:ext cx="8360375" cy="5671771"/>
          </a:xfrm>
          <a:prstGeom prst="rect">
            <a:avLst/>
          </a:prstGeom>
        </p:spPr>
      </p:pic>
    </p:spTree>
    <p:extLst>
      <p:ext uri="{BB962C8B-B14F-4D97-AF65-F5344CB8AC3E}">
        <p14:creationId xmlns:p14="http://schemas.microsoft.com/office/powerpoint/2010/main" val="3408211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4C53-843F-4CD7-AA03-2E5FF4CAF37C}"/>
              </a:ext>
            </a:extLst>
          </p:cNvPr>
          <p:cNvSpPr>
            <a:spLocks noGrp="1"/>
          </p:cNvSpPr>
          <p:nvPr>
            <p:ph type="title"/>
          </p:nvPr>
        </p:nvSpPr>
        <p:spPr>
          <a:xfrm>
            <a:off x="839755" y="314595"/>
            <a:ext cx="10795519" cy="1187634"/>
          </a:xfrm>
        </p:spPr>
        <p:txBody>
          <a:bodyPr/>
          <a:lstStyle/>
          <a:p>
            <a:r>
              <a:rPr lang="en-US" dirty="0">
                <a:solidFill>
                  <a:schemeClr val="bg1"/>
                </a:solidFill>
                <a:latin typeface="Garamond" panose="02020404030301010803" pitchFamily="18" charset="0"/>
              </a:rPr>
              <a:t>Scale Set 3: Interagency Collaborative Efforts</a:t>
            </a:r>
          </a:p>
        </p:txBody>
      </p:sp>
      <p:sp>
        <p:nvSpPr>
          <p:cNvPr id="3" name="Content Placeholder 2">
            <a:extLst>
              <a:ext uri="{FF2B5EF4-FFF2-40B4-BE49-F238E27FC236}">
                <a16:creationId xmlns:a16="http://schemas.microsoft.com/office/drawing/2014/main" id="{EFC7B49F-C161-45FB-9132-D60D8AEB66C5}"/>
              </a:ext>
            </a:extLst>
          </p:cNvPr>
          <p:cNvSpPr>
            <a:spLocks noGrp="1"/>
          </p:cNvSpPr>
          <p:nvPr>
            <p:ph idx="1"/>
          </p:nvPr>
        </p:nvSpPr>
        <p:spPr>
          <a:xfrm>
            <a:off x="1066800" y="2051008"/>
            <a:ext cx="10058400" cy="4023360"/>
          </a:xfrm>
        </p:spPr>
        <p:txBody>
          <a:bodyPr/>
          <a:lstStyle/>
          <a:p>
            <a:pPr lvl="0"/>
            <a:r>
              <a:rPr lang="en-US" sz="2400" dirty="0">
                <a:solidFill>
                  <a:schemeClr val="bg1"/>
                </a:solidFill>
                <a:latin typeface="Garamond" panose="02020404030301010803" pitchFamily="18" charset="0"/>
              </a:rPr>
              <a:t>Three latent constructs were developed related to interagency collaborative efforts:</a:t>
            </a:r>
          </a:p>
          <a:p>
            <a:pPr lvl="0"/>
            <a:endParaRPr lang="en-US" sz="2400" b="1" dirty="0">
              <a:solidFill>
                <a:schemeClr val="bg1"/>
              </a:solidFill>
              <a:latin typeface="Garamond" panose="02020404030301010803" pitchFamily="18" charset="0"/>
            </a:endParaRPr>
          </a:p>
          <a:p>
            <a:pPr lvl="1"/>
            <a:r>
              <a:rPr lang="en-US" sz="2400" b="1" dirty="0">
                <a:solidFill>
                  <a:schemeClr val="bg1"/>
                </a:solidFill>
                <a:latin typeface="Garamond" panose="02020404030301010803" pitchFamily="18" charset="0"/>
              </a:rPr>
              <a:t>Coordination: </a:t>
            </a:r>
            <a:r>
              <a:rPr lang="en-US" sz="2400" dirty="0">
                <a:solidFill>
                  <a:schemeClr val="bg1"/>
                </a:solidFill>
                <a:latin typeface="Garamond" panose="02020404030301010803" pitchFamily="18" charset="0"/>
              </a:rPr>
              <a:t>measuring the coordination efforts of agencies within each county</a:t>
            </a:r>
          </a:p>
          <a:p>
            <a:pPr lvl="1"/>
            <a:endParaRPr lang="en-US" sz="2400" dirty="0">
              <a:solidFill>
                <a:schemeClr val="bg1"/>
              </a:solidFill>
              <a:latin typeface="Garamond" panose="02020404030301010803" pitchFamily="18" charset="0"/>
            </a:endParaRPr>
          </a:p>
          <a:p>
            <a:pPr lvl="1"/>
            <a:r>
              <a:rPr lang="en-US" sz="2400" b="1" dirty="0">
                <a:solidFill>
                  <a:schemeClr val="bg1"/>
                </a:solidFill>
                <a:latin typeface="Garamond" panose="02020404030301010803" pitchFamily="18" charset="0"/>
              </a:rPr>
              <a:t>Integrated care </a:t>
            </a:r>
          </a:p>
          <a:p>
            <a:pPr lvl="1"/>
            <a:endParaRPr lang="en-US" sz="2400" dirty="0">
              <a:solidFill>
                <a:schemeClr val="bg1"/>
              </a:solidFill>
              <a:latin typeface="Garamond" panose="02020404030301010803" pitchFamily="18" charset="0"/>
            </a:endParaRPr>
          </a:p>
          <a:p>
            <a:pPr lvl="1"/>
            <a:r>
              <a:rPr lang="en-US" sz="2400" b="1" dirty="0">
                <a:solidFill>
                  <a:schemeClr val="bg1"/>
                </a:solidFill>
                <a:latin typeface="Garamond" panose="02020404030301010803" pitchFamily="18" charset="0"/>
              </a:rPr>
              <a:t>Data capacity: </a:t>
            </a:r>
            <a:r>
              <a:rPr lang="en-US" sz="2400" dirty="0">
                <a:solidFill>
                  <a:schemeClr val="bg1"/>
                </a:solidFill>
                <a:latin typeface="Garamond" panose="02020404030301010803" pitchFamily="18" charset="0"/>
              </a:rPr>
              <a:t>measuring the data capacity of agencies within each county that supports them for interagency efforts.</a:t>
            </a:r>
          </a:p>
          <a:p>
            <a:endParaRPr lang="en-US" dirty="0"/>
          </a:p>
        </p:txBody>
      </p:sp>
    </p:spTree>
    <p:extLst>
      <p:ext uri="{BB962C8B-B14F-4D97-AF65-F5344CB8AC3E}">
        <p14:creationId xmlns:p14="http://schemas.microsoft.com/office/powerpoint/2010/main" val="2755318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575691-492A-45C7-83EB-68230D9A259C}"/>
              </a:ext>
            </a:extLst>
          </p:cNvPr>
          <p:cNvPicPr>
            <a:picLocks noChangeAspect="1"/>
          </p:cNvPicPr>
          <p:nvPr/>
        </p:nvPicPr>
        <p:blipFill>
          <a:blip r:embed="rId2"/>
          <a:stretch>
            <a:fillRect/>
          </a:stretch>
        </p:blipFill>
        <p:spPr>
          <a:xfrm>
            <a:off x="2136711" y="234761"/>
            <a:ext cx="8198248" cy="5972299"/>
          </a:xfrm>
          <a:prstGeom prst="rect">
            <a:avLst/>
          </a:prstGeom>
        </p:spPr>
      </p:pic>
    </p:spTree>
    <p:extLst>
      <p:ext uri="{BB962C8B-B14F-4D97-AF65-F5344CB8AC3E}">
        <p14:creationId xmlns:p14="http://schemas.microsoft.com/office/powerpoint/2010/main" val="3536725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9C472A-0A55-4702-B3D2-1C369451A88F}"/>
              </a:ext>
            </a:extLst>
          </p:cNvPr>
          <p:cNvSpPr>
            <a:spLocks noGrp="1"/>
          </p:cNvSpPr>
          <p:nvPr>
            <p:ph type="title"/>
          </p:nvPr>
        </p:nvSpPr>
        <p:spPr>
          <a:xfrm>
            <a:off x="1209248" y="1978243"/>
            <a:ext cx="10058400" cy="708973"/>
          </a:xfrm>
        </p:spPr>
        <p:txBody>
          <a:bodyPr>
            <a:normAutofit fontScale="90000"/>
          </a:bodyPr>
          <a:lstStyle/>
          <a:p>
            <a:pPr algn="ctr"/>
            <a:r>
              <a:rPr lang="en-US" dirty="0">
                <a:latin typeface="Garamond" panose="02020404030301010803" pitchFamily="18" charset="0"/>
              </a:rPr>
              <a:t>Implementation Strategies</a:t>
            </a:r>
          </a:p>
        </p:txBody>
      </p:sp>
    </p:spTree>
    <p:extLst>
      <p:ext uri="{BB962C8B-B14F-4D97-AF65-F5344CB8AC3E}">
        <p14:creationId xmlns:p14="http://schemas.microsoft.com/office/powerpoint/2010/main" val="2559533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5C3C3D35-E802-4F45-B27E-5021E0AB8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438" y="900345"/>
            <a:ext cx="3837124" cy="4836630"/>
          </a:xfrm>
          <a:prstGeom prst="rect">
            <a:avLst/>
          </a:prstGeom>
        </p:spPr>
      </p:pic>
      <p:sp>
        <p:nvSpPr>
          <p:cNvPr id="3" name="Text Placeholder 7">
            <a:extLst>
              <a:ext uri="{FF2B5EF4-FFF2-40B4-BE49-F238E27FC236}">
                <a16:creationId xmlns:a16="http://schemas.microsoft.com/office/drawing/2014/main" id="{92AAEB26-CA67-4B4B-95B1-3A222EC081AB}"/>
              </a:ext>
            </a:extLst>
          </p:cNvPr>
          <p:cNvSpPr txBox="1">
            <a:spLocks/>
          </p:cNvSpPr>
          <p:nvPr/>
        </p:nvSpPr>
        <p:spPr>
          <a:xfrm>
            <a:off x="5010332" y="1581130"/>
            <a:ext cx="2171336" cy="823912"/>
          </a:xfrm>
          <a:prstGeom prst="rect">
            <a:avLst/>
          </a:prstGeom>
        </p:spPr>
        <p:txBody>
          <a:bodyPr vert="horz" lIns="9144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dirty="0">
                <a:latin typeface="Garamond" panose="02020404030301010803" pitchFamily="18" charset="0"/>
              </a:rPr>
              <a:t>Evidence-Based Practices Umbrella</a:t>
            </a:r>
          </a:p>
        </p:txBody>
      </p:sp>
      <p:sp>
        <p:nvSpPr>
          <p:cNvPr id="4" name="TextBox 3">
            <a:extLst>
              <a:ext uri="{FF2B5EF4-FFF2-40B4-BE49-F238E27FC236}">
                <a16:creationId xmlns:a16="http://schemas.microsoft.com/office/drawing/2014/main" id="{132A2391-A784-49A9-B7C5-D5DC7C6E3842}"/>
              </a:ext>
            </a:extLst>
          </p:cNvPr>
          <p:cNvSpPr txBox="1"/>
          <p:nvPr/>
        </p:nvSpPr>
        <p:spPr>
          <a:xfrm>
            <a:off x="3827049" y="3343333"/>
            <a:ext cx="1956904" cy="630942"/>
          </a:xfrm>
          <a:prstGeom prst="rect">
            <a:avLst/>
          </a:prstGeom>
          <a:solidFill>
            <a:schemeClr val="accent1"/>
          </a:solidFill>
          <a:ln>
            <a:solidFill>
              <a:schemeClr val="accent1"/>
            </a:solidFill>
          </a:ln>
        </p:spPr>
        <p:txBody>
          <a:bodyPr wrap="square" rtlCol="0">
            <a:spAutoFit/>
          </a:bodyPr>
          <a:lstStyle/>
          <a:p>
            <a:pPr algn="ctr"/>
            <a:r>
              <a:rPr lang="en-US" sz="1750" b="1" dirty="0">
                <a:latin typeface="Garamond" panose="02020404030301010803" pitchFamily="18" charset="0"/>
              </a:rPr>
              <a:t>Programs/Policies</a:t>
            </a:r>
          </a:p>
          <a:p>
            <a:pPr algn="ctr"/>
            <a:r>
              <a:rPr lang="en-US" sz="1750" b="1" dirty="0">
                <a:latin typeface="Garamond" panose="02020404030301010803" pitchFamily="18" charset="0"/>
              </a:rPr>
              <a:t>(EBPPs)</a:t>
            </a:r>
          </a:p>
        </p:txBody>
      </p:sp>
      <p:sp>
        <p:nvSpPr>
          <p:cNvPr id="5" name="TextBox 4">
            <a:extLst>
              <a:ext uri="{FF2B5EF4-FFF2-40B4-BE49-F238E27FC236}">
                <a16:creationId xmlns:a16="http://schemas.microsoft.com/office/drawing/2014/main" id="{8C225060-0708-4C71-A166-EC05652DA2D8}"/>
              </a:ext>
            </a:extLst>
          </p:cNvPr>
          <p:cNvSpPr txBox="1"/>
          <p:nvPr/>
        </p:nvSpPr>
        <p:spPr>
          <a:xfrm>
            <a:off x="6330545" y="3343333"/>
            <a:ext cx="1956904" cy="646331"/>
          </a:xfrm>
          <a:prstGeom prst="rect">
            <a:avLst/>
          </a:prstGeom>
          <a:solidFill>
            <a:schemeClr val="accent6"/>
          </a:solidFill>
          <a:ln>
            <a:solidFill>
              <a:schemeClr val="accent6"/>
            </a:solidFill>
          </a:ln>
        </p:spPr>
        <p:txBody>
          <a:bodyPr wrap="square" rtlCol="0">
            <a:spAutoFit/>
          </a:bodyPr>
          <a:lstStyle/>
          <a:p>
            <a:pPr algn="ctr"/>
            <a:r>
              <a:rPr lang="en-US" b="1" dirty="0">
                <a:latin typeface="Garamond" panose="02020404030301010803" pitchFamily="18" charset="0"/>
              </a:rPr>
              <a:t>Treatments</a:t>
            </a:r>
          </a:p>
          <a:p>
            <a:pPr algn="ctr"/>
            <a:r>
              <a:rPr lang="en-US" b="1" dirty="0">
                <a:latin typeface="Garamond" panose="02020404030301010803" pitchFamily="18" charset="0"/>
              </a:rPr>
              <a:t>(EBTs)</a:t>
            </a:r>
          </a:p>
        </p:txBody>
      </p:sp>
      <p:sp>
        <p:nvSpPr>
          <p:cNvPr id="6" name="TextBox 5">
            <a:extLst>
              <a:ext uri="{FF2B5EF4-FFF2-40B4-BE49-F238E27FC236}">
                <a16:creationId xmlns:a16="http://schemas.microsoft.com/office/drawing/2014/main" id="{7AA1CB41-D9F9-40D5-A427-32994E69AECE}"/>
              </a:ext>
            </a:extLst>
          </p:cNvPr>
          <p:cNvSpPr txBox="1"/>
          <p:nvPr/>
        </p:nvSpPr>
        <p:spPr>
          <a:xfrm>
            <a:off x="3827050" y="3989664"/>
            <a:ext cx="1956903" cy="1311879"/>
          </a:xfrm>
          <a:prstGeom prst="rect">
            <a:avLst/>
          </a:prstGeom>
          <a:solidFill>
            <a:schemeClr val="accent5">
              <a:lumMod val="20000"/>
              <a:lumOff val="80000"/>
            </a:schemeClr>
          </a:solidFill>
          <a:ln>
            <a:solidFill>
              <a:schemeClr val="accent1"/>
            </a:solidFill>
          </a:ln>
        </p:spPr>
        <p:txBody>
          <a:bodyPr wrap="square" rtlCol="0">
            <a:noAutofit/>
          </a:bodyPr>
          <a:lstStyle/>
          <a:p>
            <a:pPr marL="169863" indent="-169863">
              <a:buFont typeface="Arial" panose="020B0604020202020204" pitchFamily="34" charset="0"/>
              <a:buChar char="•"/>
            </a:pPr>
            <a:r>
              <a:rPr lang="en-US" sz="1600" dirty="0">
                <a:latin typeface="Garamond" panose="02020404030301010803" pitchFamily="18" charset="0"/>
              </a:rPr>
              <a:t>Diversion programs</a:t>
            </a:r>
          </a:p>
          <a:p>
            <a:pPr marL="169863" indent="-169863">
              <a:buFont typeface="Arial" panose="020B0604020202020204" pitchFamily="34" charset="0"/>
              <a:buChar char="•"/>
            </a:pPr>
            <a:r>
              <a:rPr lang="en-US" sz="1600" dirty="0">
                <a:latin typeface="Garamond" panose="02020404030301010803" pitchFamily="18" charset="0"/>
              </a:rPr>
              <a:t>Drug/MH courts</a:t>
            </a:r>
          </a:p>
          <a:p>
            <a:pPr marL="169863" indent="-169863">
              <a:buFont typeface="Arial" panose="020B0604020202020204" pitchFamily="34" charset="0"/>
              <a:buChar char="•"/>
            </a:pPr>
            <a:r>
              <a:rPr lang="en-US" sz="1600" dirty="0">
                <a:latin typeface="Garamond" panose="02020404030301010803" pitchFamily="18" charset="0"/>
              </a:rPr>
              <a:t>Case management (FACT, FICM)</a:t>
            </a:r>
          </a:p>
          <a:p>
            <a:pPr algn="ctr"/>
            <a:r>
              <a:rPr lang="en-US" sz="1600" i="1" dirty="0">
                <a:latin typeface="Garamond" panose="02020404030301010803" pitchFamily="18" charset="0"/>
              </a:rPr>
              <a:t>Etc.</a:t>
            </a:r>
          </a:p>
        </p:txBody>
      </p:sp>
      <p:sp>
        <p:nvSpPr>
          <p:cNvPr id="7" name="TextBox 6">
            <a:extLst>
              <a:ext uri="{FF2B5EF4-FFF2-40B4-BE49-F238E27FC236}">
                <a16:creationId xmlns:a16="http://schemas.microsoft.com/office/drawing/2014/main" id="{DA533247-694D-442A-9768-70CA49926750}"/>
              </a:ext>
            </a:extLst>
          </p:cNvPr>
          <p:cNvSpPr txBox="1"/>
          <p:nvPr/>
        </p:nvSpPr>
        <p:spPr>
          <a:xfrm>
            <a:off x="6330546" y="3989664"/>
            <a:ext cx="1956903" cy="1311879"/>
          </a:xfrm>
          <a:prstGeom prst="rect">
            <a:avLst/>
          </a:prstGeom>
          <a:solidFill>
            <a:schemeClr val="accent6">
              <a:lumMod val="20000"/>
              <a:lumOff val="80000"/>
            </a:schemeClr>
          </a:solidFill>
          <a:ln>
            <a:solidFill>
              <a:schemeClr val="accent6"/>
            </a:solidFill>
          </a:ln>
        </p:spPr>
        <p:txBody>
          <a:bodyPr wrap="square" rtlCol="0">
            <a:noAutofit/>
          </a:bodyPr>
          <a:lstStyle/>
          <a:p>
            <a:pPr marL="169863" indent="-169863">
              <a:buFont typeface="Arial" panose="020B0604020202020204" pitchFamily="34" charset="0"/>
              <a:buChar char="•"/>
            </a:pPr>
            <a:r>
              <a:rPr lang="en-US" sz="1600" dirty="0">
                <a:latin typeface="Garamond" panose="02020404030301010803" pitchFamily="18" charset="0"/>
              </a:rPr>
              <a:t>Condition-specific CBT</a:t>
            </a:r>
          </a:p>
          <a:p>
            <a:pPr marL="169863" indent="-169863">
              <a:buFont typeface="Arial" panose="020B0604020202020204" pitchFamily="34" charset="0"/>
              <a:buChar char="•"/>
            </a:pPr>
            <a:r>
              <a:rPr lang="en-US" sz="1600" dirty="0">
                <a:latin typeface="Garamond" panose="02020404030301010803" pitchFamily="18" charset="0"/>
              </a:rPr>
              <a:t>Medication</a:t>
            </a:r>
          </a:p>
          <a:p>
            <a:pPr marL="169863" indent="-169863">
              <a:buFont typeface="Arial" panose="020B0604020202020204" pitchFamily="34" charset="0"/>
              <a:buChar char="•"/>
            </a:pPr>
            <a:r>
              <a:rPr lang="en-US" sz="1600" dirty="0">
                <a:latin typeface="Garamond" panose="02020404030301010803" pitchFamily="18" charset="0"/>
              </a:rPr>
              <a:t>Family education</a:t>
            </a:r>
          </a:p>
          <a:p>
            <a:pPr algn="ctr"/>
            <a:r>
              <a:rPr lang="en-US" sz="1600" i="1" dirty="0">
                <a:latin typeface="Garamond" panose="02020404030301010803" pitchFamily="18" charset="0"/>
              </a:rPr>
              <a:t>Etc.</a:t>
            </a:r>
          </a:p>
        </p:txBody>
      </p:sp>
      <p:sp>
        <p:nvSpPr>
          <p:cNvPr id="8" name="TextBox 7">
            <a:extLst>
              <a:ext uri="{FF2B5EF4-FFF2-40B4-BE49-F238E27FC236}">
                <a16:creationId xmlns:a16="http://schemas.microsoft.com/office/drawing/2014/main" id="{231F9178-648E-434B-82CC-9BE6CE828F03}"/>
              </a:ext>
            </a:extLst>
          </p:cNvPr>
          <p:cNvSpPr txBox="1"/>
          <p:nvPr/>
        </p:nvSpPr>
        <p:spPr>
          <a:xfrm>
            <a:off x="587062" y="344346"/>
            <a:ext cx="11017876" cy="707886"/>
          </a:xfrm>
          <a:prstGeom prst="rect">
            <a:avLst/>
          </a:prstGeom>
          <a:noFill/>
        </p:spPr>
        <p:txBody>
          <a:bodyPr wrap="square" rtlCol="0">
            <a:spAutoFit/>
          </a:bodyPr>
          <a:lstStyle/>
          <a:p>
            <a:pPr algn="ctr"/>
            <a:r>
              <a:rPr lang="en-US" sz="2000" dirty="0">
                <a:latin typeface="Garamond" panose="02020404030301010803" pitchFamily="18" charset="0"/>
              </a:rPr>
              <a:t>With 10.3 million jail admittances per year– many of them individuals with behavioral health conditions (SMI/SUD)– counties across the country are implementing evidence-based practices to reform the jail system</a:t>
            </a:r>
          </a:p>
        </p:txBody>
      </p:sp>
      <p:sp>
        <p:nvSpPr>
          <p:cNvPr id="10" name="TextBox 9">
            <a:extLst>
              <a:ext uri="{FF2B5EF4-FFF2-40B4-BE49-F238E27FC236}">
                <a16:creationId xmlns:a16="http://schemas.microsoft.com/office/drawing/2014/main" id="{6C6FF991-D2AE-44AE-9F08-53021178B17D}"/>
              </a:ext>
            </a:extLst>
          </p:cNvPr>
          <p:cNvSpPr txBox="1"/>
          <p:nvPr/>
        </p:nvSpPr>
        <p:spPr>
          <a:xfrm>
            <a:off x="2593033" y="5716992"/>
            <a:ext cx="6740143" cy="523220"/>
          </a:xfrm>
          <a:prstGeom prst="rect">
            <a:avLst/>
          </a:prstGeom>
          <a:noFill/>
        </p:spPr>
        <p:txBody>
          <a:bodyPr wrap="square" rtlCol="0">
            <a:spAutoFit/>
          </a:bodyPr>
          <a:lstStyle/>
          <a:p>
            <a:pPr algn="ctr"/>
            <a:r>
              <a:rPr lang="en-US" sz="2800" dirty="0">
                <a:latin typeface="Garamond" panose="02020404030301010803" pitchFamily="18" charset="0"/>
              </a:rPr>
              <a:t>But what kind of </a:t>
            </a:r>
            <a:r>
              <a:rPr lang="en-US" sz="2800" b="1" i="1" dirty="0">
                <a:latin typeface="Garamond" panose="02020404030301010803" pitchFamily="18" charset="0"/>
              </a:rPr>
              <a:t>strategies</a:t>
            </a:r>
            <a:r>
              <a:rPr lang="en-US" sz="2800" b="1" dirty="0">
                <a:latin typeface="Garamond" panose="02020404030301010803" pitchFamily="18" charset="0"/>
              </a:rPr>
              <a:t> </a:t>
            </a:r>
            <a:r>
              <a:rPr lang="en-US" sz="2800" dirty="0">
                <a:latin typeface="Garamond" panose="02020404030301010803" pitchFamily="18" charset="0"/>
              </a:rPr>
              <a:t>do counties use?</a:t>
            </a:r>
          </a:p>
        </p:txBody>
      </p:sp>
      <p:grpSp>
        <p:nvGrpSpPr>
          <p:cNvPr id="21" name="Group 20">
            <a:extLst>
              <a:ext uri="{FF2B5EF4-FFF2-40B4-BE49-F238E27FC236}">
                <a16:creationId xmlns:a16="http://schemas.microsoft.com/office/drawing/2014/main" id="{0E6DA0EA-EEDA-4520-9C67-A597ED76CC80}"/>
              </a:ext>
            </a:extLst>
          </p:cNvPr>
          <p:cNvGrpSpPr/>
          <p:nvPr/>
        </p:nvGrpSpPr>
        <p:grpSpPr>
          <a:xfrm>
            <a:off x="1001548" y="1581130"/>
            <a:ext cx="1956904" cy="1958210"/>
            <a:chOff x="779627" y="3318660"/>
            <a:chExt cx="1956904" cy="1958210"/>
          </a:xfrm>
        </p:grpSpPr>
        <p:sp>
          <p:nvSpPr>
            <p:cNvPr id="14" name="TextBox 13">
              <a:extLst>
                <a:ext uri="{FF2B5EF4-FFF2-40B4-BE49-F238E27FC236}">
                  <a16:creationId xmlns:a16="http://schemas.microsoft.com/office/drawing/2014/main" id="{5BF01553-A3ED-4D28-B428-614E9CC38B98}"/>
                </a:ext>
              </a:extLst>
            </p:cNvPr>
            <p:cNvSpPr txBox="1"/>
            <p:nvPr/>
          </p:nvSpPr>
          <p:spPr>
            <a:xfrm>
              <a:off x="779627" y="3318660"/>
              <a:ext cx="1956904" cy="646331"/>
            </a:xfrm>
            <a:prstGeom prst="rect">
              <a:avLst/>
            </a:prstGeom>
            <a:solidFill>
              <a:schemeClr val="accent2"/>
            </a:solidFill>
            <a:ln>
              <a:solidFill>
                <a:schemeClr val="accent2"/>
              </a:solidFill>
            </a:ln>
          </p:spPr>
          <p:txBody>
            <a:bodyPr wrap="square" rtlCol="0">
              <a:spAutoFit/>
            </a:bodyPr>
            <a:lstStyle/>
            <a:p>
              <a:pPr algn="ctr"/>
              <a:r>
                <a:rPr lang="en-US" b="1" dirty="0">
                  <a:latin typeface="Garamond" panose="02020404030301010803" pitchFamily="18" charset="0"/>
                </a:rPr>
                <a:t>National Initiatives </a:t>
              </a:r>
            </a:p>
          </p:txBody>
        </p:sp>
        <p:sp>
          <p:nvSpPr>
            <p:cNvPr id="15" name="TextBox 14">
              <a:extLst>
                <a:ext uri="{FF2B5EF4-FFF2-40B4-BE49-F238E27FC236}">
                  <a16:creationId xmlns:a16="http://schemas.microsoft.com/office/drawing/2014/main" id="{6F1CF44C-A08E-4BEB-8993-8F1BE984055E}"/>
                </a:ext>
              </a:extLst>
            </p:cNvPr>
            <p:cNvSpPr txBox="1"/>
            <p:nvPr/>
          </p:nvSpPr>
          <p:spPr>
            <a:xfrm>
              <a:off x="779628" y="3964991"/>
              <a:ext cx="1956903" cy="1311879"/>
            </a:xfrm>
            <a:prstGeom prst="rect">
              <a:avLst/>
            </a:prstGeom>
            <a:solidFill>
              <a:schemeClr val="accent2">
                <a:lumMod val="20000"/>
                <a:lumOff val="80000"/>
              </a:schemeClr>
            </a:solidFill>
            <a:ln>
              <a:solidFill>
                <a:schemeClr val="accent2"/>
              </a:solidFill>
            </a:ln>
          </p:spPr>
          <p:txBody>
            <a:bodyPr wrap="square" rtlCol="0">
              <a:noAutofit/>
            </a:bodyPr>
            <a:lstStyle/>
            <a:p>
              <a:pPr marL="169863" indent="-169863">
                <a:buFont typeface="Arial" panose="020B0604020202020204" pitchFamily="34" charset="0"/>
                <a:buChar char="•"/>
              </a:pPr>
              <a:r>
                <a:rPr lang="en-US" sz="1600" dirty="0">
                  <a:latin typeface="Garamond" panose="02020404030301010803" pitchFamily="18" charset="0"/>
                </a:rPr>
                <a:t>Stepping Up</a:t>
              </a:r>
            </a:p>
            <a:p>
              <a:pPr marL="169863" indent="-169863">
                <a:buFont typeface="Arial" panose="020B0604020202020204" pitchFamily="34" charset="0"/>
                <a:buChar char="•"/>
              </a:pPr>
              <a:r>
                <a:rPr lang="en-US" sz="1600" dirty="0">
                  <a:latin typeface="Garamond" panose="02020404030301010803" pitchFamily="18" charset="0"/>
                </a:rPr>
                <a:t>Friendly Faces</a:t>
              </a:r>
            </a:p>
            <a:p>
              <a:pPr marL="169863" indent="-169863">
                <a:buFont typeface="Arial" panose="020B0604020202020204" pitchFamily="34" charset="0"/>
                <a:buChar char="•"/>
              </a:pPr>
              <a:r>
                <a:rPr lang="en-US" sz="1600" dirty="0">
                  <a:latin typeface="Garamond" panose="02020404030301010803" pitchFamily="18" charset="0"/>
                </a:rPr>
                <a:t>MacArthur Safety &amp; Justice Challenge </a:t>
              </a:r>
            </a:p>
            <a:p>
              <a:pPr algn="ctr"/>
              <a:r>
                <a:rPr lang="en-US" sz="1600" i="1" dirty="0">
                  <a:latin typeface="Garamond" panose="02020404030301010803" pitchFamily="18" charset="0"/>
                </a:rPr>
                <a:t>Etc.</a:t>
              </a:r>
            </a:p>
          </p:txBody>
        </p:sp>
      </p:grpSp>
      <p:grpSp>
        <p:nvGrpSpPr>
          <p:cNvPr id="22" name="Group 21">
            <a:extLst>
              <a:ext uri="{FF2B5EF4-FFF2-40B4-BE49-F238E27FC236}">
                <a16:creationId xmlns:a16="http://schemas.microsoft.com/office/drawing/2014/main" id="{E1DFEDF7-34F0-464C-8C39-12A954E29F2F}"/>
              </a:ext>
            </a:extLst>
          </p:cNvPr>
          <p:cNvGrpSpPr/>
          <p:nvPr/>
        </p:nvGrpSpPr>
        <p:grpSpPr>
          <a:xfrm>
            <a:off x="9233547" y="1581130"/>
            <a:ext cx="1956904" cy="1958210"/>
            <a:chOff x="9276832" y="3318660"/>
            <a:chExt cx="1956904" cy="1958210"/>
          </a:xfrm>
        </p:grpSpPr>
        <p:sp>
          <p:nvSpPr>
            <p:cNvPr id="16" name="TextBox 15">
              <a:extLst>
                <a:ext uri="{FF2B5EF4-FFF2-40B4-BE49-F238E27FC236}">
                  <a16:creationId xmlns:a16="http://schemas.microsoft.com/office/drawing/2014/main" id="{90A481ED-573E-4C6A-AC32-9107A01F08AD}"/>
                </a:ext>
              </a:extLst>
            </p:cNvPr>
            <p:cNvSpPr txBox="1"/>
            <p:nvPr/>
          </p:nvSpPr>
          <p:spPr>
            <a:xfrm>
              <a:off x="9276832" y="3318660"/>
              <a:ext cx="1956904" cy="646331"/>
            </a:xfrm>
            <a:prstGeom prst="rect">
              <a:avLst/>
            </a:prstGeom>
            <a:solidFill>
              <a:schemeClr val="accent4"/>
            </a:solidFill>
            <a:ln>
              <a:solidFill>
                <a:schemeClr val="accent4"/>
              </a:solidFill>
            </a:ln>
          </p:spPr>
          <p:txBody>
            <a:bodyPr wrap="square" rtlCol="0">
              <a:spAutoFit/>
            </a:bodyPr>
            <a:lstStyle/>
            <a:p>
              <a:pPr algn="ctr"/>
              <a:r>
                <a:rPr lang="en-US" b="1" dirty="0">
                  <a:latin typeface="Garamond" panose="02020404030301010803" pitchFamily="18" charset="0"/>
                </a:rPr>
                <a:t>Grant</a:t>
              </a:r>
            </a:p>
            <a:p>
              <a:pPr algn="ctr"/>
              <a:r>
                <a:rPr lang="en-US" b="1" dirty="0">
                  <a:latin typeface="Garamond" panose="02020404030301010803" pitchFamily="18" charset="0"/>
                </a:rPr>
                <a:t>Programs</a:t>
              </a:r>
            </a:p>
          </p:txBody>
        </p:sp>
        <p:sp>
          <p:nvSpPr>
            <p:cNvPr id="17" name="TextBox 16">
              <a:extLst>
                <a:ext uri="{FF2B5EF4-FFF2-40B4-BE49-F238E27FC236}">
                  <a16:creationId xmlns:a16="http://schemas.microsoft.com/office/drawing/2014/main" id="{9434FD5C-C28B-45C1-B376-AB8F6BE0B640}"/>
                </a:ext>
              </a:extLst>
            </p:cNvPr>
            <p:cNvSpPr txBox="1"/>
            <p:nvPr/>
          </p:nvSpPr>
          <p:spPr>
            <a:xfrm>
              <a:off x="9276833" y="3964991"/>
              <a:ext cx="1956903" cy="1311879"/>
            </a:xfrm>
            <a:prstGeom prst="rect">
              <a:avLst/>
            </a:prstGeom>
            <a:solidFill>
              <a:schemeClr val="accent4">
                <a:lumMod val="20000"/>
                <a:lumOff val="80000"/>
              </a:schemeClr>
            </a:solidFill>
            <a:ln>
              <a:solidFill>
                <a:schemeClr val="accent4"/>
              </a:solidFill>
            </a:ln>
          </p:spPr>
          <p:txBody>
            <a:bodyPr wrap="square" rtlCol="0">
              <a:noAutofit/>
            </a:bodyPr>
            <a:lstStyle/>
            <a:p>
              <a:pPr marL="169863" indent="-169863">
                <a:buFont typeface="Arial" panose="020B0604020202020204" pitchFamily="34" charset="0"/>
                <a:buChar char="•"/>
              </a:pPr>
              <a:r>
                <a:rPr lang="en-US" sz="1600" dirty="0">
                  <a:latin typeface="Garamond" panose="02020404030301010803" pitchFamily="18" charset="0"/>
                </a:rPr>
                <a:t>Second Chance Act</a:t>
              </a:r>
            </a:p>
            <a:p>
              <a:pPr marL="169863" indent="-169863">
                <a:buFont typeface="Arial" panose="020B0604020202020204" pitchFamily="34" charset="0"/>
                <a:buChar char="•"/>
              </a:pPr>
              <a:r>
                <a:rPr lang="en-US" sz="1600" dirty="0">
                  <a:latin typeface="Garamond" panose="02020404030301010803" pitchFamily="18" charset="0"/>
                </a:rPr>
                <a:t>HEAL</a:t>
              </a:r>
            </a:p>
            <a:p>
              <a:pPr marL="169863" indent="-169863">
                <a:buFont typeface="Arial" panose="020B0604020202020204" pitchFamily="34" charset="0"/>
                <a:buChar char="•"/>
              </a:pPr>
              <a:r>
                <a:rPr lang="en-US" sz="1600" dirty="0">
                  <a:latin typeface="Garamond" panose="02020404030301010803" pitchFamily="18" charset="0"/>
                </a:rPr>
                <a:t>CSAT drug court initiatives</a:t>
              </a:r>
            </a:p>
            <a:p>
              <a:pPr algn="ctr"/>
              <a:r>
                <a:rPr lang="en-US" sz="1600" i="1" dirty="0">
                  <a:latin typeface="Garamond" panose="02020404030301010803" pitchFamily="18" charset="0"/>
                </a:rPr>
                <a:t>Etc.</a:t>
              </a:r>
            </a:p>
          </p:txBody>
        </p:sp>
      </p:grpSp>
      <p:sp>
        <p:nvSpPr>
          <p:cNvPr id="19" name="Arrow: Right 18">
            <a:extLst>
              <a:ext uri="{FF2B5EF4-FFF2-40B4-BE49-F238E27FC236}">
                <a16:creationId xmlns:a16="http://schemas.microsoft.com/office/drawing/2014/main" id="{4733AD7C-7517-46CC-B3A2-963CAB4BBFDA}"/>
              </a:ext>
            </a:extLst>
          </p:cNvPr>
          <p:cNvSpPr/>
          <p:nvPr/>
        </p:nvSpPr>
        <p:spPr>
          <a:xfrm rot="10800000" flipH="1">
            <a:off x="3106878" y="2121011"/>
            <a:ext cx="1488685" cy="830687"/>
          </a:xfrm>
          <a:prstGeom prst="rightArrow">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D443DC33-2EF4-430C-AC98-68563E2F312A}"/>
              </a:ext>
            </a:extLst>
          </p:cNvPr>
          <p:cNvSpPr/>
          <p:nvPr/>
        </p:nvSpPr>
        <p:spPr>
          <a:xfrm flipH="1">
            <a:off x="7591990" y="2121011"/>
            <a:ext cx="1488685" cy="830687"/>
          </a:xfrm>
          <a:prstGeom prst="rightArrow">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36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10" grpId="0"/>
      <p:bldP spid="19"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8744-F52B-4F17-B0FB-C7086A037790}"/>
              </a:ext>
            </a:extLst>
          </p:cNvPr>
          <p:cNvSpPr>
            <a:spLocks noGrp="1"/>
          </p:cNvSpPr>
          <p:nvPr>
            <p:ph type="title"/>
          </p:nvPr>
        </p:nvSpPr>
        <p:spPr>
          <a:xfrm>
            <a:off x="1066800" y="426564"/>
            <a:ext cx="10058400" cy="954368"/>
          </a:xfrm>
        </p:spPr>
        <p:txBody>
          <a:bodyPr/>
          <a:lstStyle/>
          <a:p>
            <a:r>
              <a:rPr lang="en-US" dirty="0">
                <a:solidFill>
                  <a:schemeClr val="bg1"/>
                </a:solidFill>
                <a:latin typeface="Garamond" panose="02020404030301010803" pitchFamily="18" charset="0"/>
              </a:rPr>
              <a:t>Methods: Counties and Time Frames </a:t>
            </a:r>
          </a:p>
        </p:txBody>
      </p:sp>
      <p:sp>
        <p:nvSpPr>
          <p:cNvPr id="3" name="Content Placeholder 2">
            <a:extLst>
              <a:ext uri="{FF2B5EF4-FFF2-40B4-BE49-F238E27FC236}">
                <a16:creationId xmlns:a16="http://schemas.microsoft.com/office/drawing/2014/main" id="{4D038D87-BD05-4D7F-B8BD-54F95A42E96D}"/>
              </a:ext>
            </a:extLst>
          </p:cNvPr>
          <p:cNvSpPr>
            <a:spLocks noGrp="1"/>
          </p:cNvSpPr>
          <p:nvPr>
            <p:ph idx="1"/>
          </p:nvPr>
        </p:nvSpPr>
        <p:spPr>
          <a:xfrm>
            <a:off x="1097280" y="1782146"/>
            <a:ext cx="10058400" cy="4320073"/>
          </a:xfrm>
        </p:spPr>
        <p:txBody>
          <a:bodyPr>
            <a:normAutofit fontScale="92500"/>
          </a:bodyPr>
          <a:lstStyle/>
          <a:p>
            <a:r>
              <a:rPr lang="en-US" sz="2400" dirty="0">
                <a:solidFill>
                  <a:schemeClr val="bg1"/>
                </a:solidFill>
                <a:latin typeface="Garamond" panose="02020404030301010803" pitchFamily="18" charset="0"/>
              </a:rPr>
              <a:t>We will survey 4 people each from 475 Stepping Up and 475 matched comparison counties:</a:t>
            </a:r>
          </a:p>
          <a:p>
            <a:pPr lvl="1"/>
            <a:endParaRPr lang="en-US" sz="2000" dirty="0">
              <a:solidFill>
                <a:schemeClr val="bg1"/>
              </a:solidFill>
              <a:latin typeface="Garamond" panose="02020404030301010803" pitchFamily="18" charset="0"/>
            </a:endParaRPr>
          </a:p>
          <a:p>
            <a:pPr lvl="1"/>
            <a:r>
              <a:rPr lang="en-US" sz="2000" dirty="0">
                <a:solidFill>
                  <a:schemeClr val="bg1"/>
                </a:solidFill>
                <a:latin typeface="Garamond" panose="02020404030301010803" pitchFamily="18" charset="0"/>
              </a:rPr>
              <a:t>Behavioral health administrator</a:t>
            </a:r>
          </a:p>
          <a:p>
            <a:pPr lvl="1"/>
            <a:r>
              <a:rPr lang="en-US" sz="2000" dirty="0">
                <a:solidFill>
                  <a:schemeClr val="bg1"/>
                </a:solidFill>
                <a:latin typeface="Garamond" panose="02020404030301010803" pitchFamily="18" charset="0"/>
              </a:rPr>
              <a:t>Jail administrator</a:t>
            </a:r>
          </a:p>
          <a:p>
            <a:pPr lvl="1"/>
            <a:r>
              <a:rPr lang="en-US" sz="2000" dirty="0">
                <a:solidFill>
                  <a:schemeClr val="bg1"/>
                </a:solidFill>
                <a:latin typeface="Garamond" panose="02020404030301010803" pitchFamily="18" charset="0"/>
              </a:rPr>
              <a:t>Probation chief</a:t>
            </a:r>
          </a:p>
          <a:p>
            <a:pPr lvl="1"/>
            <a:r>
              <a:rPr lang="en-US" sz="2000" dirty="0">
                <a:solidFill>
                  <a:schemeClr val="bg1"/>
                </a:solidFill>
                <a:latin typeface="Garamond" panose="02020404030301010803" pitchFamily="18" charset="0"/>
              </a:rPr>
              <a:t>Substance abuse administrator</a:t>
            </a:r>
          </a:p>
          <a:p>
            <a:pPr lvl="1"/>
            <a:endParaRPr lang="en-US" sz="2400" dirty="0">
              <a:solidFill>
                <a:schemeClr val="bg1"/>
              </a:solidFill>
              <a:latin typeface="Garamond" panose="02020404030301010803" pitchFamily="18" charset="0"/>
            </a:endParaRPr>
          </a:p>
          <a:p>
            <a:r>
              <a:rPr lang="en-US" sz="2400" dirty="0">
                <a:solidFill>
                  <a:schemeClr val="bg1"/>
                </a:solidFill>
                <a:latin typeface="Garamond" panose="02020404030301010803" pitchFamily="18" charset="0"/>
              </a:rPr>
              <a:t>Surveys will take place at study baseline, 18 months, and 36 months later</a:t>
            </a:r>
          </a:p>
          <a:p>
            <a:endParaRPr lang="en-US" sz="2400" dirty="0">
              <a:solidFill>
                <a:schemeClr val="bg1"/>
              </a:solidFill>
              <a:latin typeface="Garamond" panose="02020404030301010803" pitchFamily="18" charset="0"/>
            </a:endParaRPr>
          </a:p>
          <a:p>
            <a:r>
              <a:rPr lang="en-US" sz="2400" dirty="0">
                <a:solidFill>
                  <a:schemeClr val="bg1"/>
                </a:solidFill>
                <a:latin typeface="Garamond" panose="02020404030301010803" pitchFamily="18" charset="0"/>
              </a:rPr>
              <a:t>This will result in over 11,000 </a:t>
            </a:r>
            <a:r>
              <a:rPr lang="en-US" sz="2400" i="1" dirty="0">
                <a:solidFill>
                  <a:schemeClr val="bg1"/>
                </a:solidFill>
                <a:latin typeface="Garamond" panose="02020404030301010803" pitchFamily="18" charset="0"/>
              </a:rPr>
              <a:t>potential</a:t>
            </a:r>
            <a:r>
              <a:rPr lang="en-US" sz="2400" dirty="0">
                <a:solidFill>
                  <a:schemeClr val="bg1"/>
                </a:solidFill>
                <a:latin typeface="Garamond" panose="02020404030301010803" pitchFamily="18" charset="0"/>
              </a:rPr>
              <a:t> interviews in addition to 270 qualitative interviews</a:t>
            </a:r>
          </a:p>
        </p:txBody>
      </p:sp>
      <p:pic>
        <p:nvPicPr>
          <p:cNvPr id="4" name="Picture 3">
            <a:extLst>
              <a:ext uri="{FF2B5EF4-FFF2-40B4-BE49-F238E27FC236}">
                <a16:creationId xmlns:a16="http://schemas.microsoft.com/office/drawing/2014/main" id="{AD0B9B98-12D1-4FE8-8C51-76AEAC928BFA}"/>
              </a:ext>
            </a:extLst>
          </p:cNvPr>
          <p:cNvPicPr>
            <a:picLocks noChangeAspect="1"/>
          </p:cNvPicPr>
          <p:nvPr/>
        </p:nvPicPr>
        <p:blipFill>
          <a:blip r:embed="rId2"/>
          <a:stretch>
            <a:fillRect/>
          </a:stretch>
        </p:blipFill>
        <p:spPr>
          <a:xfrm>
            <a:off x="5249542" y="2552108"/>
            <a:ext cx="3117382" cy="1753784"/>
          </a:xfrm>
          <a:prstGeom prst="rect">
            <a:avLst/>
          </a:prstGeom>
          <a:ln w="76200">
            <a:solidFill>
              <a:schemeClr val="tx1"/>
            </a:solidFill>
          </a:ln>
        </p:spPr>
      </p:pic>
    </p:spTree>
    <p:extLst>
      <p:ext uri="{BB962C8B-B14F-4D97-AF65-F5344CB8AC3E}">
        <p14:creationId xmlns:p14="http://schemas.microsoft.com/office/powerpoint/2010/main" val="4211850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C658-E6E9-4698-AD31-600D4BDECA95}"/>
              </a:ext>
            </a:extLst>
          </p:cNvPr>
          <p:cNvSpPr>
            <a:spLocks noGrp="1"/>
          </p:cNvSpPr>
          <p:nvPr>
            <p:ph type="title"/>
          </p:nvPr>
        </p:nvSpPr>
        <p:spPr>
          <a:xfrm>
            <a:off x="1097280" y="286603"/>
            <a:ext cx="10058400" cy="963699"/>
          </a:xfrm>
        </p:spPr>
        <p:txBody>
          <a:bodyPr>
            <a:normAutofit/>
          </a:bodyPr>
          <a:lstStyle/>
          <a:p>
            <a:pPr algn="ctr"/>
            <a:r>
              <a:rPr lang="en-US" dirty="0">
                <a:solidFill>
                  <a:schemeClr val="bg1"/>
                </a:solidFill>
                <a:latin typeface="Garamond" panose="02020404030301010803" pitchFamily="18" charset="0"/>
              </a:rPr>
              <a:t>Implementation Approaches</a:t>
            </a:r>
          </a:p>
        </p:txBody>
      </p:sp>
      <p:sp>
        <p:nvSpPr>
          <p:cNvPr id="3" name="Content Placeholder 2">
            <a:extLst>
              <a:ext uri="{FF2B5EF4-FFF2-40B4-BE49-F238E27FC236}">
                <a16:creationId xmlns:a16="http://schemas.microsoft.com/office/drawing/2014/main" id="{ED154B73-FE60-4317-923C-D3261173158D}"/>
              </a:ext>
            </a:extLst>
          </p:cNvPr>
          <p:cNvSpPr>
            <a:spLocks noGrp="1"/>
          </p:cNvSpPr>
          <p:nvPr>
            <p:ph idx="1"/>
          </p:nvPr>
        </p:nvSpPr>
        <p:spPr>
          <a:xfrm>
            <a:off x="838200" y="1160176"/>
            <a:ext cx="10515600" cy="5121275"/>
          </a:xfrm>
        </p:spPr>
        <p:txBody>
          <a:bodyPr>
            <a:normAutofit fontScale="92500"/>
          </a:bodyPr>
          <a:lstStyle/>
          <a:p>
            <a:r>
              <a:rPr lang="en-US" sz="2400" dirty="0">
                <a:solidFill>
                  <a:schemeClr val="bg1"/>
                </a:solidFill>
                <a:latin typeface="Garamond" panose="02020404030301010803" pitchFamily="18" charset="0"/>
              </a:rPr>
              <a:t>Four latent constructs were developed to measure implementation approaches</a:t>
            </a:r>
          </a:p>
          <a:p>
            <a:endParaRPr lang="en-US" sz="700" b="1" dirty="0">
              <a:solidFill>
                <a:schemeClr val="bg1"/>
              </a:solidFill>
              <a:latin typeface="Garamond" panose="02020404030301010803" pitchFamily="18" charset="0"/>
            </a:endParaRPr>
          </a:p>
          <a:p>
            <a:pPr lvl="1"/>
            <a:r>
              <a:rPr lang="en-US" sz="2400" b="1" dirty="0">
                <a:solidFill>
                  <a:schemeClr val="bg1"/>
                </a:solidFill>
                <a:latin typeface="Garamond" panose="02020404030301010803" pitchFamily="18" charset="0"/>
              </a:rPr>
              <a:t>Relationship-Building: </a:t>
            </a:r>
            <a:r>
              <a:rPr lang="en-US" sz="2400" dirty="0">
                <a:solidFill>
                  <a:schemeClr val="bg1"/>
                </a:solidFill>
                <a:latin typeface="Garamond" panose="02020404030301010803" pitchFamily="18" charset="0"/>
              </a:rPr>
              <a:t>strategies agencies use to form relationships with other agencies within their county and/or state, consisted of nine items with a Cronbach alpha reliability measure of .908.</a:t>
            </a:r>
            <a:r>
              <a:rPr lang="en-US" sz="2400" b="1" dirty="0">
                <a:solidFill>
                  <a:schemeClr val="bg1"/>
                </a:solidFill>
                <a:latin typeface="Garamond" panose="02020404030301010803" pitchFamily="18" charset="0"/>
              </a:rPr>
              <a:t>  </a:t>
            </a:r>
          </a:p>
          <a:p>
            <a:pPr lvl="1"/>
            <a:endParaRPr lang="en-US" sz="2400" dirty="0">
              <a:solidFill>
                <a:schemeClr val="bg1"/>
              </a:solidFill>
              <a:latin typeface="Garamond" panose="02020404030301010803" pitchFamily="18" charset="0"/>
            </a:endParaRPr>
          </a:p>
          <a:p>
            <a:pPr lvl="1"/>
            <a:r>
              <a:rPr lang="en-US" sz="2400" b="1" dirty="0">
                <a:solidFill>
                  <a:schemeClr val="bg1"/>
                </a:solidFill>
                <a:latin typeface="Garamond" panose="02020404030301010803" pitchFamily="18" charset="0"/>
              </a:rPr>
              <a:t>Capacity-Building: </a:t>
            </a:r>
            <a:r>
              <a:rPr lang="en-US" sz="2400" dirty="0">
                <a:solidFill>
                  <a:schemeClr val="bg1"/>
                </a:solidFill>
                <a:latin typeface="Garamond" panose="02020404030301010803" pitchFamily="18" charset="0"/>
              </a:rPr>
              <a:t>overall behavioral healthcare service capacity improvement strategies of different agencies within counties, consisted of six items with an alpha reliability measure of .770.  </a:t>
            </a:r>
          </a:p>
          <a:p>
            <a:pPr lvl="1"/>
            <a:endParaRPr lang="en-US" sz="2400" dirty="0">
              <a:solidFill>
                <a:schemeClr val="bg1"/>
              </a:solidFill>
              <a:latin typeface="Garamond" panose="02020404030301010803" pitchFamily="18" charset="0"/>
            </a:endParaRPr>
          </a:p>
          <a:p>
            <a:pPr lvl="1"/>
            <a:r>
              <a:rPr lang="en-US" sz="2400" b="1" dirty="0">
                <a:solidFill>
                  <a:schemeClr val="bg1"/>
                </a:solidFill>
                <a:latin typeface="Garamond" panose="02020404030301010803" pitchFamily="18" charset="0"/>
              </a:rPr>
              <a:t>Quality Programming: </a:t>
            </a:r>
            <a:r>
              <a:rPr lang="en-US" sz="2400" dirty="0">
                <a:solidFill>
                  <a:schemeClr val="bg1"/>
                </a:solidFill>
                <a:latin typeface="Garamond" panose="02020404030301010803" pitchFamily="18" charset="0"/>
              </a:rPr>
              <a:t>programming and performance monitoring efforts of counties, consisted of 11 items with an alpha reliability measure of .866. </a:t>
            </a:r>
          </a:p>
          <a:p>
            <a:pPr lvl="1"/>
            <a:endParaRPr lang="en-US" sz="2400" dirty="0">
              <a:solidFill>
                <a:schemeClr val="bg1"/>
              </a:solidFill>
              <a:latin typeface="Garamond" panose="02020404030301010803" pitchFamily="18" charset="0"/>
            </a:endParaRPr>
          </a:p>
          <a:p>
            <a:pPr lvl="1"/>
            <a:r>
              <a:rPr lang="en-US" sz="2400" b="1" dirty="0">
                <a:solidFill>
                  <a:schemeClr val="bg1"/>
                </a:solidFill>
                <a:latin typeface="Garamond" panose="02020404030301010803" pitchFamily="18" charset="0"/>
              </a:rPr>
              <a:t>Shared Definitions: </a:t>
            </a:r>
            <a:r>
              <a:rPr lang="en-US" sz="2400" dirty="0">
                <a:solidFill>
                  <a:schemeClr val="bg1"/>
                </a:solidFill>
                <a:latin typeface="Garamond" panose="02020404030301010803" pitchFamily="18" charset="0"/>
              </a:rPr>
              <a:t>development of agreed-up definitions across agencies such as mental illness, recidivism; consisted of three items with an alpha reliability measure of .904</a:t>
            </a:r>
          </a:p>
        </p:txBody>
      </p:sp>
    </p:spTree>
    <p:extLst>
      <p:ext uri="{BB962C8B-B14F-4D97-AF65-F5344CB8AC3E}">
        <p14:creationId xmlns:p14="http://schemas.microsoft.com/office/powerpoint/2010/main" val="911481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D45A0B-CDD6-4029-B0A4-71D8989D31B0}"/>
              </a:ext>
            </a:extLst>
          </p:cNvPr>
          <p:cNvPicPr>
            <a:picLocks noChangeAspect="1"/>
          </p:cNvPicPr>
          <p:nvPr/>
        </p:nvPicPr>
        <p:blipFill rotWithShape="1">
          <a:blip r:embed="rId2"/>
          <a:srcRect l="51480" t="51082" r="2056" b="4400"/>
          <a:stretch/>
        </p:blipFill>
        <p:spPr>
          <a:xfrm>
            <a:off x="6999403" y="3609703"/>
            <a:ext cx="3892732" cy="2717074"/>
          </a:xfrm>
          <a:prstGeom prst="rect">
            <a:avLst/>
          </a:prstGeom>
        </p:spPr>
      </p:pic>
      <p:pic>
        <p:nvPicPr>
          <p:cNvPr id="3" name="Picture 2">
            <a:extLst>
              <a:ext uri="{FF2B5EF4-FFF2-40B4-BE49-F238E27FC236}">
                <a16:creationId xmlns:a16="http://schemas.microsoft.com/office/drawing/2014/main" id="{C3F6FC6D-42C0-4ECD-B098-91020A5C83D2}"/>
              </a:ext>
            </a:extLst>
          </p:cNvPr>
          <p:cNvPicPr>
            <a:picLocks noChangeAspect="1"/>
          </p:cNvPicPr>
          <p:nvPr/>
        </p:nvPicPr>
        <p:blipFill rotWithShape="1">
          <a:blip r:embed="rId2"/>
          <a:srcRect l="3538" t="50524" r="50131" b="4958"/>
          <a:stretch/>
        </p:blipFill>
        <p:spPr>
          <a:xfrm>
            <a:off x="1299864" y="3609703"/>
            <a:ext cx="3881735" cy="2717074"/>
          </a:xfrm>
          <a:prstGeom prst="rect">
            <a:avLst/>
          </a:prstGeom>
        </p:spPr>
      </p:pic>
      <p:pic>
        <p:nvPicPr>
          <p:cNvPr id="5" name="Picture 4">
            <a:extLst>
              <a:ext uri="{FF2B5EF4-FFF2-40B4-BE49-F238E27FC236}">
                <a16:creationId xmlns:a16="http://schemas.microsoft.com/office/drawing/2014/main" id="{9860DFAB-B7C5-4376-928B-DE74B99DD651}"/>
              </a:ext>
            </a:extLst>
          </p:cNvPr>
          <p:cNvPicPr>
            <a:picLocks noChangeAspect="1"/>
          </p:cNvPicPr>
          <p:nvPr/>
        </p:nvPicPr>
        <p:blipFill rotWithShape="1">
          <a:blip r:embed="rId2"/>
          <a:srcRect l="51456" t="3568" r="1818" b="51664"/>
          <a:stretch/>
        </p:blipFill>
        <p:spPr>
          <a:xfrm>
            <a:off x="7010402" y="444137"/>
            <a:ext cx="3914726" cy="2732314"/>
          </a:xfrm>
          <a:prstGeom prst="rect">
            <a:avLst/>
          </a:prstGeom>
        </p:spPr>
      </p:pic>
      <p:pic>
        <p:nvPicPr>
          <p:cNvPr id="6" name="Picture 5">
            <a:extLst>
              <a:ext uri="{FF2B5EF4-FFF2-40B4-BE49-F238E27FC236}">
                <a16:creationId xmlns:a16="http://schemas.microsoft.com/office/drawing/2014/main" id="{90EA61F8-526E-404A-8EF6-49226FC2FA7C}"/>
              </a:ext>
            </a:extLst>
          </p:cNvPr>
          <p:cNvPicPr>
            <a:picLocks noChangeAspect="1"/>
          </p:cNvPicPr>
          <p:nvPr/>
        </p:nvPicPr>
        <p:blipFill rotWithShape="1">
          <a:blip r:embed="rId2"/>
          <a:srcRect l="3096" t="4067" r="50572" b="51415"/>
          <a:stretch/>
        </p:blipFill>
        <p:spPr>
          <a:xfrm>
            <a:off x="1299863" y="451757"/>
            <a:ext cx="3881735" cy="2717074"/>
          </a:xfrm>
          <a:prstGeom prst="rect">
            <a:avLst/>
          </a:prstGeom>
        </p:spPr>
      </p:pic>
      <p:sp>
        <p:nvSpPr>
          <p:cNvPr id="2" name="TextBox 1">
            <a:extLst>
              <a:ext uri="{FF2B5EF4-FFF2-40B4-BE49-F238E27FC236}">
                <a16:creationId xmlns:a16="http://schemas.microsoft.com/office/drawing/2014/main" id="{0140FB73-DD69-4DE5-82AD-11A26A23D998}"/>
              </a:ext>
            </a:extLst>
          </p:cNvPr>
          <p:cNvSpPr txBox="1"/>
          <p:nvPr/>
        </p:nvSpPr>
        <p:spPr>
          <a:xfrm>
            <a:off x="1611086" y="87086"/>
            <a:ext cx="3230880" cy="369332"/>
          </a:xfrm>
          <a:prstGeom prst="rect">
            <a:avLst/>
          </a:prstGeom>
          <a:noFill/>
        </p:spPr>
        <p:txBody>
          <a:bodyPr wrap="square" rtlCol="0">
            <a:spAutoFit/>
          </a:bodyPr>
          <a:lstStyle/>
          <a:p>
            <a:pPr algn="ctr"/>
            <a:r>
              <a:rPr lang="en-US" b="1" dirty="0">
                <a:latin typeface="Garamond" panose="02020404030301010803" pitchFamily="18" charset="0"/>
              </a:rPr>
              <a:t>Relationship</a:t>
            </a:r>
            <a:r>
              <a:rPr lang="en-US" dirty="0">
                <a:latin typeface="Garamond" panose="02020404030301010803" pitchFamily="18" charset="0"/>
              </a:rPr>
              <a:t> </a:t>
            </a:r>
            <a:r>
              <a:rPr lang="en-US" b="1" dirty="0">
                <a:latin typeface="Garamond" panose="02020404030301010803" pitchFamily="18" charset="0"/>
              </a:rPr>
              <a:t>Building</a:t>
            </a:r>
          </a:p>
        </p:txBody>
      </p:sp>
      <p:sp>
        <p:nvSpPr>
          <p:cNvPr id="8" name="TextBox 7">
            <a:extLst>
              <a:ext uri="{FF2B5EF4-FFF2-40B4-BE49-F238E27FC236}">
                <a16:creationId xmlns:a16="http://schemas.microsoft.com/office/drawing/2014/main" id="{7BF4B8D4-1191-4236-8F2B-E4A5450BB43F}"/>
              </a:ext>
            </a:extLst>
          </p:cNvPr>
          <p:cNvSpPr txBox="1"/>
          <p:nvPr/>
        </p:nvSpPr>
        <p:spPr>
          <a:xfrm>
            <a:off x="1606732" y="3244334"/>
            <a:ext cx="3230880" cy="369332"/>
          </a:xfrm>
          <a:prstGeom prst="rect">
            <a:avLst/>
          </a:prstGeom>
          <a:noFill/>
        </p:spPr>
        <p:txBody>
          <a:bodyPr wrap="square" rtlCol="0">
            <a:spAutoFit/>
          </a:bodyPr>
          <a:lstStyle/>
          <a:p>
            <a:pPr algn="ctr"/>
            <a:r>
              <a:rPr lang="en-US" b="1" dirty="0">
                <a:latin typeface="Garamond" panose="02020404030301010803" pitchFamily="18" charset="0"/>
              </a:rPr>
              <a:t>Quality Programming</a:t>
            </a:r>
          </a:p>
        </p:txBody>
      </p:sp>
      <p:sp>
        <p:nvSpPr>
          <p:cNvPr id="9" name="TextBox 8">
            <a:extLst>
              <a:ext uri="{FF2B5EF4-FFF2-40B4-BE49-F238E27FC236}">
                <a16:creationId xmlns:a16="http://schemas.microsoft.com/office/drawing/2014/main" id="{D844F805-9075-4F11-85F6-546F2F21A985}"/>
              </a:ext>
            </a:extLst>
          </p:cNvPr>
          <p:cNvSpPr txBox="1"/>
          <p:nvPr/>
        </p:nvSpPr>
        <p:spPr>
          <a:xfrm>
            <a:off x="7330329" y="92920"/>
            <a:ext cx="3230880" cy="369332"/>
          </a:xfrm>
          <a:prstGeom prst="rect">
            <a:avLst/>
          </a:prstGeom>
          <a:noFill/>
        </p:spPr>
        <p:txBody>
          <a:bodyPr wrap="square" rtlCol="0">
            <a:spAutoFit/>
          </a:bodyPr>
          <a:lstStyle/>
          <a:p>
            <a:pPr algn="ctr"/>
            <a:r>
              <a:rPr lang="en-US" b="1" dirty="0">
                <a:latin typeface="Garamond" panose="02020404030301010803" pitchFamily="18" charset="0"/>
              </a:rPr>
              <a:t>Capacity</a:t>
            </a:r>
            <a:r>
              <a:rPr lang="en-US" dirty="0">
                <a:latin typeface="Garamond" panose="02020404030301010803" pitchFamily="18" charset="0"/>
              </a:rPr>
              <a:t> </a:t>
            </a:r>
            <a:r>
              <a:rPr lang="en-US" b="1" dirty="0">
                <a:latin typeface="Garamond" panose="02020404030301010803" pitchFamily="18" charset="0"/>
              </a:rPr>
              <a:t>Building</a:t>
            </a:r>
          </a:p>
        </p:txBody>
      </p:sp>
      <p:sp>
        <p:nvSpPr>
          <p:cNvPr id="10" name="TextBox 9">
            <a:extLst>
              <a:ext uri="{FF2B5EF4-FFF2-40B4-BE49-F238E27FC236}">
                <a16:creationId xmlns:a16="http://schemas.microsoft.com/office/drawing/2014/main" id="{1CCF9B2D-8D96-4E67-BFD8-74A87C04962E}"/>
              </a:ext>
            </a:extLst>
          </p:cNvPr>
          <p:cNvSpPr txBox="1"/>
          <p:nvPr/>
        </p:nvSpPr>
        <p:spPr>
          <a:xfrm>
            <a:off x="7354389" y="3251758"/>
            <a:ext cx="3230880" cy="369332"/>
          </a:xfrm>
          <a:prstGeom prst="rect">
            <a:avLst/>
          </a:prstGeom>
          <a:noFill/>
        </p:spPr>
        <p:txBody>
          <a:bodyPr wrap="square" rtlCol="0">
            <a:spAutoFit/>
          </a:bodyPr>
          <a:lstStyle/>
          <a:p>
            <a:pPr algn="ctr"/>
            <a:r>
              <a:rPr lang="en-US" b="1" dirty="0">
                <a:latin typeface="Garamond" panose="02020404030301010803" pitchFamily="18" charset="0"/>
              </a:rPr>
              <a:t>Shared Definitions</a:t>
            </a:r>
          </a:p>
        </p:txBody>
      </p:sp>
      <p:sp>
        <p:nvSpPr>
          <p:cNvPr id="11" name="Rectangle 10">
            <a:extLst>
              <a:ext uri="{FF2B5EF4-FFF2-40B4-BE49-F238E27FC236}">
                <a16:creationId xmlns:a16="http://schemas.microsoft.com/office/drawing/2014/main" id="{BC90D477-4667-4127-AB84-773C45DDC7B9}"/>
              </a:ext>
            </a:extLst>
          </p:cNvPr>
          <p:cNvSpPr/>
          <p:nvPr/>
        </p:nvSpPr>
        <p:spPr>
          <a:xfrm>
            <a:off x="1132114" y="87086"/>
            <a:ext cx="4188823" cy="3161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795D12-2985-49B7-B2D3-62B8C2F8D89D}"/>
              </a:ext>
            </a:extLst>
          </p:cNvPr>
          <p:cNvSpPr/>
          <p:nvPr/>
        </p:nvSpPr>
        <p:spPr>
          <a:xfrm>
            <a:off x="1127761" y="3287877"/>
            <a:ext cx="4188823" cy="3161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21648E-F522-4E39-AF0D-6B4C7A633433}"/>
              </a:ext>
            </a:extLst>
          </p:cNvPr>
          <p:cNvSpPr/>
          <p:nvPr/>
        </p:nvSpPr>
        <p:spPr>
          <a:xfrm>
            <a:off x="6850325" y="114747"/>
            <a:ext cx="4188823" cy="3161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13A88E-F58C-4A61-882F-1D291B5C0638}"/>
              </a:ext>
            </a:extLst>
          </p:cNvPr>
          <p:cNvSpPr/>
          <p:nvPr/>
        </p:nvSpPr>
        <p:spPr>
          <a:xfrm>
            <a:off x="6851357" y="3313612"/>
            <a:ext cx="4188823" cy="31612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689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4d-GP">
            <a:extLst>
              <a:ext uri="{FF2B5EF4-FFF2-40B4-BE49-F238E27FC236}">
                <a16:creationId xmlns:a16="http://schemas.microsoft.com/office/drawing/2014/main" id="{6F2D9FDE-95C4-41E7-969F-B25922E37CBF}"/>
              </a:ext>
            </a:extLst>
          </p:cNvPr>
          <p:cNvCxnSpPr>
            <a:cxnSpLocks/>
          </p:cNvCxnSpPr>
          <p:nvPr/>
        </p:nvCxnSpPr>
        <p:spPr>
          <a:xfrm flipH="1">
            <a:off x="8811296" y="3670736"/>
            <a:ext cx="1672107" cy="1204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3a-NI">
            <a:extLst>
              <a:ext uri="{FF2B5EF4-FFF2-40B4-BE49-F238E27FC236}">
                <a16:creationId xmlns:a16="http://schemas.microsoft.com/office/drawing/2014/main" id="{4043D41A-D941-43C8-ABF9-6F8FFA3109E6}"/>
              </a:ext>
            </a:extLst>
          </p:cNvPr>
          <p:cNvCxnSpPr>
            <a:cxnSpLocks/>
          </p:cNvCxnSpPr>
          <p:nvPr/>
        </p:nvCxnSpPr>
        <p:spPr>
          <a:xfrm>
            <a:off x="1708597" y="3664842"/>
            <a:ext cx="1672107" cy="1204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3c-NI">
            <a:extLst>
              <a:ext uri="{FF2B5EF4-FFF2-40B4-BE49-F238E27FC236}">
                <a16:creationId xmlns:a16="http://schemas.microsoft.com/office/drawing/2014/main" id="{B7325662-8FA9-40B4-9C39-FDA368F88BC2}"/>
              </a:ext>
            </a:extLst>
          </p:cNvPr>
          <p:cNvCxnSpPr>
            <a:cxnSpLocks/>
          </p:cNvCxnSpPr>
          <p:nvPr/>
        </p:nvCxnSpPr>
        <p:spPr>
          <a:xfrm flipH="1">
            <a:off x="5666705" y="3619344"/>
            <a:ext cx="2076421" cy="1331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3b-NI">
            <a:extLst>
              <a:ext uri="{FF2B5EF4-FFF2-40B4-BE49-F238E27FC236}">
                <a16:creationId xmlns:a16="http://schemas.microsoft.com/office/drawing/2014/main" id="{FCEB46FF-6A4B-4A69-AC91-A997C863C23C}"/>
              </a:ext>
            </a:extLst>
          </p:cNvPr>
          <p:cNvCxnSpPr>
            <a:cxnSpLocks/>
          </p:cNvCxnSpPr>
          <p:nvPr/>
        </p:nvCxnSpPr>
        <p:spPr>
          <a:xfrm>
            <a:off x="4650345" y="3672630"/>
            <a:ext cx="0" cy="119638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3d-NI">
            <a:extLst>
              <a:ext uri="{FF2B5EF4-FFF2-40B4-BE49-F238E27FC236}">
                <a16:creationId xmlns:a16="http://schemas.microsoft.com/office/drawing/2014/main" id="{0D5399D7-6424-465D-A487-A1B1A408C02B}"/>
              </a:ext>
            </a:extLst>
          </p:cNvPr>
          <p:cNvCxnSpPr>
            <a:cxnSpLocks/>
          </p:cNvCxnSpPr>
          <p:nvPr/>
        </p:nvCxnSpPr>
        <p:spPr>
          <a:xfrm flipH="1">
            <a:off x="5666338" y="3664842"/>
            <a:ext cx="4750210" cy="1409514"/>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1" name="4a-GP">
            <a:extLst>
              <a:ext uri="{FF2B5EF4-FFF2-40B4-BE49-F238E27FC236}">
                <a16:creationId xmlns:a16="http://schemas.microsoft.com/office/drawing/2014/main" id="{E85241F1-E0D5-4220-B24A-7AA4AF537398}"/>
              </a:ext>
            </a:extLst>
          </p:cNvPr>
          <p:cNvCxnSpPr>
            <a:cxnSpLocks/>
          </p:cNvCxnSpPr>
          <p:nvPr/>
        </p:nvCxnSpPr>
        <p:spPr>
          <a:xfrm>
            <a:off x="1748553" y="3664842"/>
            <a:ext cx="4750210" cy="1409514"/>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4c-GP">
            <a:extLst>
              <a:ext uri="{FF2B5EF4-FFF2-40B4-BE49-F238E27FC236}">
                <a16:creationId xmlns:a16="http://schemas.microsoft.com/office/drawing/2014/main" id="{0D0F45DE-E217-4764-BC70-ECCC89EB79E9}"/>
              </a:ext>
            </a:extLst>
          </p:cNvPr>
          <p:cNvCxnSpPr>
            <a:cxnSpLocks/>
          </p:cNvCxnSpPr>
          <p:nvPr/>
        </p:nvCxnSpPr>
        <p:spPr>
          <a:xfrm>
            <a:off x="7523932" y="3686903"/>
            <a:ext cx="0" cy="1196387"/>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2a-EBT">
            <a:extLst>
              <a:ext uri="{FF2B5EF4-FFF2-40B4-BE49-F238E27FC236}">
                <a16:creationId xmlns:a16="http://schemas.microsoft.com/office/drawing/2014/main" id="{C6BFE33A-578F-4ACD-8860-EA2E57CF0B9A}"/>
              </a:ext>
            </a:extLst>
          </p:cNvPr>
          <p:cNvCxnSpPr>
            <a:cxnSpLocks/>
          </p:cNvCxnSpPr>
          <p:nvPr/>
        </p:nvCxnSpPr>
        <p:spPr>
          <a:xfrm>
            <a:off x="1708597" y="3672630"/>
            <a:ext cx="4866068" cy="12664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2d-EBT">
            <a:extLst>
              <a:ext uri="{FF2B5EF4-FFF2-40B4-BE49-F238E27FC236}">
                <a16:creationId xmlns:a16="http://schemas.microsoft.com/office/drawing/2014/main" id="{C931674E-0DEA-4DE0-89D8-F8ED469D7524}"/>
              </a:ext>
            </a:extLst>
          </p:cNvPr>
          <p:cNvCxnSpPr>
            <a:cxnSpLocks/>
          </p:cNvCxnSpPr>
          <p:nvPr/>
        </p:nvCxnSpPr>
        <p:spPr>
          <a:xfrm flipH="1">
            <a:off x="8860666" y="3687558"/>
            <a:ext cx="1672107" cy="1204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1d-EBPP">
            <a:extLst>
              <a:ext uri="{FF2B5EF4-FFF2-40B4-BE49-F238E27FC236}">
                <a16:creationId xmlns:a16="http://schemas.microsoft.com/office/drawing/2014/main" id="{4B1897B1-F696-4B40-93DC-2BAC92A80E85}"/>
              </a:ext>
            </a:extLst>
          </p:cNvPr>
          <p:cNvCxnSpPr>
            <a:cxnSpLocks/>
          </p:cNvCxnSpPr>
          <p:nvPr/>
        </p:nvCxnSpPr>
        <p:spPr>
          <a:xfrm flipH="1">
            <a:off x="5639684" y="3684438"/>
            <a:ext cx="4866068" cy="12664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1a-EBPP">
            <a:extLst>
              <a:ext uri="{FF2B5EF4-FFF2-40B4-BE49-F238E27FC236}">
                <a16:creationId xmlns:a16="http://schemas.microsoft.com/office/drawing/2014/main" id="{F664FA39-CE09-4875-A6F9-2FF752BCE1A6}"/>
              </a:ext>
            </a:extLst>
          </p:cNvPr>
          <p:cNvCxnSpPr>
            <a:cxnSpLocks/>
          </p:cNvCxnSpPr>
          <p:nvPr/>
        </p:nvCxnSpPr>
        <p:spPr>
          <a:xfrm>
            <a:off x="1708597" y="3670479"/>
            <a:ext cx="1672107" cy="12041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Hexagon 5">
            <a:extLst>
              <a:ext uri="{FF2B5EF4-FFF2-40B4-BE49-F238E27FC236}">
                <a16:creationId xmlns:a16="http://schemas.microsoft.com/office/drawing/2014/main" id="{FA867441-7D21-4AF0-A51D-211D1174ED2C}"/>
              </a:ext>
            </a:extLst>
          </p:cNvPr>
          <p:cNvSpPr/>
          <p:nvPr/>
        </p:nvSpPr>
        <p:spPr>
          <a:xfrm>
            <a:off x="8930640" y="1484290"/>
            <a:ext cx="2834640" cy="2286000"/>
          </a:xfrm>
          <a:prstGeom prst="hexagon">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Garamond" panose="02020404030301010803" pitchFamily="18" charset="0"/>
              </a:rPr>
              <a:t>Shared Definitions</a:t>
            </a:r>
          </a:p>
        </p:txBody>
      </p:sp>
      <p:sp>
        <p:nvSpPr>
          <p:cNvPr id="8" name="Hexagon 7">
            <a:extLst>
              <a:ext uri="{FF2B5EF4-FFF2-40B4-BE49-F238E27FC236}">
                <a16:creationId xmlns:a16="http://schemas.microsoft.com/office/drawing/2014/main" id="{9F26A887-A994-41D1-A38D-5BC68911F442}"/>
              </a:ext>
            </a:extLst>
          </p:cNvPr>
          <p:cNvSpPr/>
          <p:nvPr/>
        </p:nvSpPr>
        <p:spPr>
          <a:xfrm>
            <a:off x="6096000" y="1474634"/>
            <a:ext cx="2834640" cy="2286000"/>
          </a:xfrm>
          <a:prstGeom prst="hexagon">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50" b="1" i="1" dirty="0">
                <a:solidFill>
                  <a:schemeClr val="tx1"/>
                </a:solidFill>
                <a:latin typeface="Garamond" panose="02020404030301010803" pitchFamily="18" charset="0"/>
              </a:rPr>
              <a:t>Quality Programming</a:t>
            </a:r>
          </a:p>
        </p:txBody>
      </p:sp>
      <p:sp>
        <p:nvSpPr>
          <p:cNvPr id="9" name="Hexagon 8">
            <a:extLst>
              <a:ext uri="{FF2B5EF4-FFF2-40B4-BE49-F238E27FC236}">
                <a16:creationId xmlns:a16="http://schemas.microsoft.com/office/drawing/2014/main" id="{D247EB74-6888-4576-81F4-E980AB3BC84E}"/>
              </a:ext>
            </a:extLst>
          </p:cNvPr>
          <p:cNvSpPr/>
          <p:nvPr/>
        </p:nvSpPr>
        <p:spPr>
          <a:xfrm>
            <a:off x="3261360" y="1474634"/>
            <a:ext cx="2834640" cy="2286000"/>
          </a:xfrm>
          <a:prstGeom prst="hexagon">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Garamond" panose="02020404030301010803" pitchFamily="18" charset="0"/>
              </a:rPr>
              <a:t>Capacity Building</a:t>
            </a:r>
          </a:p>
        </p:txBody>
      </p:sp>
      <p:sp>
        <p:nvSpPr>
          <p:cNvPr id="10" name="Hexagon 9">
            <a:extLst>
              <a:ext uri="{FF2B5EF4-FFF2-40B4-BE49-F238E27FC236}">
                <a16:creationId xmlns:a16="http://schemas.microsoft.com/office/drawing/2014/main" id="{21C31B4C-01AB-484B-AC3A-EFDD980A24C4}"/>
              </a:ext>
            </a:extLst>
          </p:cNvPr>
          <p:cNvSpPr/>
          <p:nvPr/>
        </p:nvSpPr>
        <p:spPr>
          <a:xfrm>
            <a:off x="426720" y="1474634"/>
            <a:ext cx="2834640" cy="2286000"/>
          </a:xfrm>
          <a:prstGeom prst="hexagon">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Garamond" panose="02020404030301010803" pitchFamily="18" charset="0"/>
              </a:rPr>
              <a:t>Relationship Building</a:t>
            </a:r>
          </a:p>
        </p:txBody>
      </p:sp>
      <p:sp>
        <p:nvSpPr>
          <p:cNvPr id="17" name="TextBox 16">
            <a:extLst>
              <a:ext uri="{FF2B5EF4-FFF2-40B4-BE49-F238E27FC236}">
                <a16:creationId xmlns:a16="http://schemas.microsoft.com/office/drawing/2014/main" id="{31AC68DB-B46F-45B1-9A3A-2A5E6977CB49}"/>
              </a:ext>
            </a:extLst>
          </p:cNvPr>
          <p:cNvSpPr txBox="1"/>
          <p:nvPr/>
        </p:nvSpPr>
        <p:spPr>
          <a:xfrm>
            <a:off x="4650346" y="382335"/>
            <a:ext cx="2891307" cy="523220"/>
          </a:xfrm>
          <a:prstGeom prst="rect">
            <a:avLst/>
          </a:prstGeom>
          <a:solidFill>
            <a:schemeClr val="bg2"/>
          </a:solidFill>
          <a:ln>
            <a:solidFill>
              <a:schemeClr val="tx1"/>
            </a:solidFill>
          </a:ln>
        </p:spPr>
        <p:txBody>
          <a:bodyPr wrap="square" rtlCol="0">
            <a:spAutoFit/>
          </a:bodyPr>
          <a:lstStyle/>
          <a:p>
            <a:pPr algn="ctr"/>
            <a:r>
              <a:rPr lang="en-US" sz="2800" b="1" dirty="0">
                <a:latin typeface="Garamond" panose="02020404030301010803" pitchFamily="18" charset="0"/>
              </a:rPr>
              <a:t>Large Counties</a:t>
            </a:r>
          </a:p>
        </p:txBody>
      </p:sp>
      <p:sp>
        <p:nvSpPr>
          <p:cNvPr id="18" name="TextBox 17">
            <a:extLst>
              <a:ext uri="{FF2B5EF4-FFF2-40B4-BE49-F238E27FC236}">
                <a16:creationId xmlns:a16="http://schemas.microsoft.com/office/drawing/2014/main" id="{F55CA061-5AFF-4F69-9B46-AC6000230521}"/>
              </a:ext>
            </a:extLst>
          </p:cNvPr>
          <p:cNvSpPr txBox="1"/>
          <p:nvPr/>
        </p:nvSpPr>
        <p:spPr>
          <a:xfrm>
            <a:off x="4650345" y="396388"/>
            <a:ext cx="2891307" cy="507831"/>
          </a:xfrm>
          <a:prstGeom prst="rect">
            <a:avLst/>
          </a:prstGeom>
          <a:solidFill>
            <a:schemeClr val="bg2"/>
          </a:solidFill>
          <a:ln>
            <a:solidFill>
              <a:schemeClr val="tx1"/>
            </a:solidFill>
          </a:ln>
        </p:spPr>
        <p:txBody>
          <a:bodyPr wrap="square" rtlCol="0">
            <a:spAutoFit/>
          </a:bodyPr>
          <a:lstStyle/>
          <a:p>
            <a:pPr algn="ctr"/>
            <a:r>
              <a:rPr lang="en-US" sz="2700" b="1" dirty="0">
                <a:latin typeface="Garamond" panose="02020404030301010803" pitchFamily="18" charset="0"/>
              </a:rPr>
              <a:t>Medium Counties</a:t>
            </a:r>
          </a:p>
        </p:txBody>
      </p:sp>
      <p:sp>
        <p:nvSpPr>
          <p:cNvPr id="19" name="TextBox 18">
            <a:extLst>
              <a:ext uri="{FF2B5EF4-FFF2-40B4-BE49-F238E27FC236}">
                <a16:creationId xmlns:a16="http://schemas.microsoft.com/office/drawing/2014/main" id="{ED32453A-64AA-4B2F-BC4D-4D56710491BD}"/>
              </a:ext>
            </a:extLst>
          </p:cNvPr>
          <p:cNvSpPr txBox="1"/>
          <p:nvPr/>
        </p:nvSpPr>
        <p:spPr>
          <a:xfrm>
            <a:off x="4650345" y="382867"/>
            <a:ext cx="2891307" cy="523220"/>
          </a:xfrm>
          <a:prstGeom prst="rect">
            <a:avLst/>
          </a:prstGeom>
          <a:solidFill>
            <a:schemeClr val="bg2"/>
          </a:solidFill>
          <a:ln>
            <a:solidFill>
              <a:schemeClr val="tx1"/>
            </a:solidFill>
          </a:ln>
        </p:spPr>
        <p:txBody>
          <a:bodyPr wrap="square" rtlCol="0">
            <a:spAutoFit/>
          </a:bodyPr>
          <a:lstStyle/>
          <a:p>
            <a:pPr algn="ctr"/>
            <a:r>
              <a:rPr lang="en-US" sz="2800" b="1" dirty="0">
                <a:latin typeface="Garamond" panose="02020404030301010803" pitchFamily="18" charset="0"/>
              </a:rPr>
              <a:t>Small Counties</a:t>
            </a:r>
          </a:p>
        </p:txBody>
      </p:sp>
      <p:grpSp>
        <p:nvGrpSpPr>
          <p:cNvPr id="31" name="Group 30">
            <a:extLst>
              <a:ext uri="{FF2B5EF4-FFF2-40B4-BE49-F238E27FC236}">
                <a16:creationId xmlns:a16="http://schemas.microsoft.com/office/drawing/2014/main" id="{322135FD-D56B-4331-837B-AAF968118C95}"/>
              </a:ext>
            </a:extLst>
          </p:cNvPr>
          <p:cNvGrpSpPr/>
          <p:nvPr/>
        </p:nvGrpSpPr>
        <p:grpSpPr>
          <a:xfrm>
            <a:off x="3014121" y="963510"/>
            <a:ext cx="6164993" cy="582497"/>
            <a:chOff x="3014121" y="963510"/>
            <a:chExt cx="6164993" cy="582497"/>
          </a:xfrm>
        </p:grpSpPr>
        <p:cxnSp>
          <p:nvCxnSpPr>
            <p:cNvPr id="21" name="Straight Arrow Connector 20">
              <a:extLst>
                <a:ext uri="{FF2B5EF4-FFF2-40B4-BE49-F238E27FC236}">
                  <a16:creationId xmlns:a16="http://schemas.microsoft.com/office/drawing/2014/main" id="{38D9A4F7-9387-4438-BB8A-7BEB7149DEFC}"/>
                </a:ext>
              </a:extLst>
            </p:cNvPr>
            <p:cNvCxnSpPr/>
            <p:nvPr/>
          </p:nvCxnSpPr>
          <p:spPr>
            <a:xfrm flipH="1">
              <a:off x="3014121" y="963510"/>
              <a:ext cx="1481071" cy="57873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1E63ACE-AC83-4E2C-8B52-2DE7C684EEDE}"/>
                </a:ext>
              </a:extLst>
            </p:cNvPr>
            <p:cNvCxnSpPr>
              <a:cxnSpLocks/>
            </p:cNvCxnSpPr>
            <p:nvPr/>
          </p:nvCxnSpPr>
          <p:spPr>
            <a:xfrm>
              <a:off x="4988883" y="963510"/>
              <a:ext cx="0" cy="50038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8E30927-C73A-45AF-B9EF-E42ED3445238}"/>
                </a:ext>
              </a:extLst>
            </p:cNvPr>
            <p:cNvCxnSpPr>
              <a:cxnSpLocks/>
            </p:cNvCxnSpPr>
            <p:nvPr/>
          </p:nvCxnSpPr>
          <p:spPr>
            <a:xfrm>
              <a:off x="7195462" y="974245"/>
              <a:ext cx="0" cy="500389"/>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672B55D-AD41-4208-BF66-8FB6FA95E06D}"/>
                </a:ext>
              </a:extLst>
            </p:cNvPr>
            <p:cNvCxnSpPr>
              <a:cxnSpLocks/>
            </p:cNvCxnSpPr>
            <p:nvPr/>
          </p:nvCxnSpPr>
          <p:spPr>
            <a:xfrm>
              <a:off x="7698043" y="967272"/>
              <a:ext cx="1481071" cy="57873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E42D4C3-CDC6-4B8F-AB7D-B78DFF7CA764}"/>
              </a:ext>
            </a:extLst>
          </p:cNvPr>
          <p:cNvGrpSpPr/>
          <p:nvPr/>
        </p:nvGrpSpPr>
        <p:grpSpPr>
          <a:xfrm>
            <a:off x="3012886" y="968338"/>
            <a:ext cx="6164993" cy="582497"/>
            <a:chOff x="3166521" y="1115910"/>
            <a:chExt cx="6164993" cy="582497"/>
          </a:xfrm>
        </p:grpSpPr>
        <p:cxnSp>
          <p:nvCxnSpPr>
            <p:cNvPr id="26" name="Straight Arrow Connector 25">
              <a:extLst>
                <a:ext uri="{FF2B5EF4-FFF2-40B4-BE49-F238E27FC236}">
                  <a16:creationId xmlns:a16="http://schemas.microsoft.com/office/drawing/2014/main" id="{6B4EFCB8-A257-47FE-9D8B-C8FDB0A27327}"/>
                </a:ext>
              </a:extLst>
            </p:cNvPr>
            <p:cNvCxnSpPr/>
            <p:nvPr/>
          </p:nvCxnSpPr>
          <p:spPr>
            <a:xfrm flipH="1">
              <a:off x="3166521" y="1115910"/>
              <a:ext cx="1481071" cy="57873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59EC7D8-A72C-4B8F-AB98-F5B0CB77DBFA}"/>
                </a:ext>
              </a:extLst>
            </p:cNvPr>
            <p:cNvCxnSpPr>
              <a:cxnSpLocks/>
            </p:cNvCxnSpPr>
            <p:nvPr/>
          </p:nvCxnSpPr>
          <p:spPr>
            <a:xfrm>
              <a:off x="5141283" y="1115910"/>
              <a:ext cx="0" cy="50038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5AAF944-903B-4378-B6D9-F3CE8106B1C2}"/>
                </a:ext>
              </a:extLst>
            </p:cNvPr>
            <p:cNvCxnSpPr>
              <a:cxnSpLocks/>
            </p:cNvCxnSpPr>
            <p:nvPr/>
          </p:nvCxnSpPr>
          <p:spPr>
            <a:xfrm>
              <a:off x="7347862" y="1126645"/>
              <a:ext cx="0" cy="50038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B007488-BE34-4EDB-BF20-D8711B06B685}"/>
                </a:ext>
              </a:extLst>
            </p:cNvPr>
            <p:cNvCxnSpPr>
              <a:cxnSpLocks/>
            </p:cNvCxnSpPr>
            <p:nvPr/>
          </p:nvCxnSpPr>
          <p:spPr>
            <a:xfrm>
              <a:off x="7850443" y="1119672"/>
              <a:ext cx="1481071" cy="578735"/>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79BCED5-D5FE-49C3-BC26-14E168F7D808}"/>
              </a:ext>
            </a:extLst>
          </p:cNvPr>
          <p:cNvGrpSpPr/>
          <p:nvPr/>
        </p:nvGrpSpPr>
        <p:grpSpPr>
          <a:xfrm>
            <a:off x="3013501" y="966187"/>
            <a:ext cx="6164993" cy="582497"/>
            <a:chOff x="3166521" y="1115910"/>
            <a:chExt cx="6164993" cy="582497"/>
          </a:xfrm>
        </p:grpSpPr>
        <p:cxnSp>
          <p:nvCxnSpPr>
            <p:cNvPr id="33" name="Straight Arrow Connector 32">
              <a:extLst>
                <a:ext uri="{FF2B5EF4-FFF2-40B4-BE49-F238E27FC236}">
                  <a16:creationId xmlns:a16="http://schemas.microsoft.com/office/drawing/2014/main" id="{EC34C408-0507-4A7B-8F44-CC9A57C3746D}"/>
                </a:ext>
              </a:extLst>
            </p:cNvPr>
            <p:cNvCxnSpPr/>
            <p:nvPr/>
          </p:nvCxnSpPr>
          <p:spPr>
            <a:xfrm flipH="1">
              <a:off x="3166521" y="1115910"/>
              <a:ext cx="1481071" cy="57873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8F34979-7597-4557-9272-F93C5E24E8C9}"/>
                </a:ext>
              </a:extLst>
            </p:cNvPr>
            <p:cNvCxnSpPr>
              <a:cxnSpLocks/>
            </p:cNvCxnSpPr>
            <p:nvPr/>
          </p:nvCxnSpPr>
          <p:spPr>
            <a:xfrm>
              <a:off x="5141283" y="1115910"/>
              <a:ext cx="0" cy="5003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F64A720-7B5D-421C-8761-57F6143B465B}"/>
                </a:ext>
              </a:extLst>
            </p:cNvPr>
            <p:cNvCxnSpPr>
              <a:cxnSpLocks/>
            </p:cNvCxnSpPr>
            <p:nvPr/>
          </p:nvCxnSpPr>
          <p:spPr>
            <a:xfrm>
              <a:off x="7347862" y="1126645"/>
              <a:ext cx="0" cy="5003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B2EEB35-C700-4047-A7F3-72208115D5CC}"/>
                </a:ext>
              </a:extLst>
            </p:cNvPr>
            <p:cNvCxnSpPr>
              <a:cxnSpLocks/>
            </p:cNvCxnSpPr>
            <p:nvPr/>
          </p:nvCxnSpPr>
          <p:spPr>
            <a:xfrm>
              <a:off x="7850443" y="1119672"/>
              <a:ext cx="1481071" cy="57873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 name="NI/GP">
            <a:extLst>
              <a:ext uri="{FF2B5EF4-FFF2-40B4-BE49-F238E27FC236}">
                <a16:creationId xmlns:a16="http://schemas.microsoft.com/office/drawing/2014/main" id="{AAD49D45-54A6-4CFA-98A9-C7268CF6ADA6}"/>
              </a:ext>
            </a:extLst>
          </p:cNvPr>
          <p:cNvGrpSpPr/>
          <p:nvPr/>
        </p:nvGrpSpPr>
        <p:grpSpPr>
          <a:xfrm>
            <a:off x="3007066" y="4939157"/>
            <a:ext cx="6176885" cy="1202186"/>
            <a:chOff x="3007066" y="4939157"/>
            <a:chExt cx="6176885" cy="1202186"/>
          </a:xfrm>
        </p:grpSpPr>
        <p:sp>
          <p:nvSpPr>
            <p:cNvPr id="12" name="TextBox 11">
              <a:extLst>
                <a:ext uri="{FF2B5EF4-FFF2-40B4-BE49-F238E27FC236}">
                  <a16:creationId xmlns:a16="http://schemas.microsoft.com/office/drawing/2014/main" id="{DFF1894B-FD6E-42D1-9C78-331A2D97CBED}"/>
                </a:ext>
              </a:extLst>
            </p:cNvPr>
            <p:cNvSpPr txBox="1"/>
            <p:nvPr/>
          </p:nvSpPr>
          <p:spPr>
            <a:xfrm>
              <a:off x="3007066" y="4939157"/>
              <a:ext cx="2544188" cy="1200329"/>
            </a:xfrm>
            <a:prstGeom prst="rect">
              <a:avLst/>
            </a:prstGeom>
            <a:solidFill>
              <a:schemeClr val="accent2"/>
            </a:solidFill>
            <a:ln>
              <a:solidFill>
                <a:schemeClr val="accent2"/>
              </a:solidFill>
            </a:ln>
          </p:spPr>
          <p:txBody>
            <a:bodyPr wrap="square" rtlCol="0">
              <a:spAutoFit/>
            </a:bodyPr>
            <a:lstStyle/>
            <a:p>
              <a:pPr algn="ctr"/>
              <a:r>
                <a:rPr lang="en-US" sz="3600" b="1" dirty="0">
                  <a:latin typeface="Garamond" panose="02020404030301010803" pitchFamily="18" charset="0"/>
                </a:rPr>
                <a:t>National Initiatives </a:t>
              </a:r>
            </a:p>
          </p:txBody>
        </p:sp>
        <p:sp>
          <p:nvSpPr>
            <p:cNvPr id="41" name="TextBox 40">
              <a:extLst>
                <a:ext uri="{FF2B5EF4-FFF2-40B4-BE49-F238E27FC236}">
                  <a16:creationId xmlns:a16="http://schemas.microsoft.com/office/drawing/2014/main" id="{E3ECF371-2720-4F27-84E3-720EEE491DDC}"/>
                </a:ext>
              </a:extLst>
            </p:cNvPr>
            <p:cNvSpPr txBox="1"/>
            <p:nvPr/>
          </p:nvSpPr>
          <p:spPr>
            <a:xfrm>
              <a:off x="6639763" y="4941014"/>
              <a:ext cx="2544188" cy="1200329"/>
            </a:xfrm>
            <a:prstGeom prst="rect">
              <a:avLst/>
            </a:prstGeom>
            <a:solidFill>
              <a:schemeClr val="accent4"/>
            </a:solidFill>
            <a:ln>
              <a:solidFill>
                <a:schemeClr val="accent4"/>
              </a:solidFill>
            </a:ln>
          </p:spPr>
          <p:txBody>
            <a:bodyPr wrap="square" rtlCol="0">
              <a:spAutoFit/>
            </a:bodyPr>
            <a:lstStyle/>
            <a:p>
              <a:pPr algn="ctr"/>
              <a:r>
                <a:rPr lang="en-US" sz="3600" b="1" dirty="0">
                  <a:latin typeface="Garamond" panose="02020404030301010803" pitchFamily="18" charset="0"/>
                </a:rPr>
                <a:t>Grant Programs</a:t>
              </a:r>
            </a:p>
          </p:txBody>
        </p:sp>
      </p:grpSp>
      <p:grpSp>
        <p:nvGrpSpPr>
          <p:cNvPr id="44" name="EBPs">
            <a:extLst>
              <a:ext uri="{FF2B5EF4-FFF2-40B4-BE49-F238E27FC236}">
                <a16:creationId xmlns:a16="http://schemas.microsoft.com/office/drawing/2014/main" id="{A462EDE2-6331-40CC-B395-403DCEBAF966}"/>
              </a:ext>
            </a:extLst>
          </p:cNvPr>
          <p:cNvGrpSpPr/>
          <p:nvPr/>
        </p:nvGrpSpPr>
        <p:grpSpPr>
          <a:xfrm>
            <a:off x="3007682" y="4939043"/>
            <a:ext cx="6176636" cy="1203548"/>
            <a:chOff x="3956054" y="4861771"/>
            <a:chExt cx="6176636" cy="1203548"/>
          </a:xfrm>
        </p:grpSpPr>
        <p:sp>
          <p:nvSpPr>
            <p:cNvPr id="42" name="TextBox 41">
              <a:extLst>
                <a:ext uri="{FF2B5EF4-FFF2-40B4-BE49-F238E27FC236}">
                  <a16:creationId xmlns:a16="http://schemas.microsoft.com/office/drawing/2014/main" id="{5EB2043C-D0EB-4978-84E0-95B71ECF50F3}"/>
                </a:ext>
              </a:extLst>
            </p:cNvPr>
            <p:cNvSpPr txBox="1"/>
            <p:nvPr/>
          </p:nvSpPr>
          <p:spPr>
            <a:xfrm>
              <a:off x="3956054" y="4861771"/>
              <a:ext cx="2544188" cy="1200329"/>
            </a:xfrm>
            <a:prstGeom prst="rect">
              <a:avLst/>
            </a:prstGeom>
            <a:solidFill>
              <a:schemeClr val="accent1"/>
            </a:solidFill>
            <a:ln>
              <a:solidFill>
                <a:schemeClr val="accent1"/>
              </a:solidFill>
            </a:ln>
          </p:spPr>
          <p:txBody>
            <a:bodyPr wrap="square" rtlCol="0" anchor="ctr">
              <a:noAutofit/>
            </a:bodyPr>
            <a:lstStyle/>
            <a:p>
              <a:pPr algn="ctr"/>
              <a:r>
                <a:rPr lang="en-US" sz="3600" b="1" dirty="0">
                  <a:latin typeface="Garamond" panose="02020404030301010803" pitchFamily="18" charset="0"/>
                </a:rPr>
                <a:t>EBPPs</a:t>
              </a:r>
            </a:p>
          </p:txBody>
        </p:sp>
        <p:sp>
          <p:nvSpPr>
            <p:cNvPr id="43" name="TextBox 42">
              <a:extLst>
                <a:ext uri="{FF2B5EF4-FFF2-40B4-BE49-F238E27FC236}">
                  <a16:creationId xmlns:a16="http://schemas.microsoft.com/office/drawing/2014/main" id="{383CEA62-42CB-4F98-B665-4B93D16A40BD}"/>
                </a:ext>
              </a:extLst>
            </p:cNvPr>
            <p:cNvSpPr txBox="1"/>
            <p:nvPr/>
          </p:nvSpPr>
          <p:spPr>
            <a:xfrm>
              <a:off x="7588502" y="4864990"/>
              <a:ext cx="2544188" cy="1200329"/>
            </a:xfrm>
            <a:prstGeom prst="rect">
              <a:avLst/>
            </a:prstGeom>
            <a:solidFill>
              <a:schemeClr val="accent6"/>
            </a:solidFill>
            <a:ln>
              <a:solidFill>
                <a:schemeClr val="accent6"/>
              </a:solidFill>
            </a:ln>
          </p:spPr>
          <p:txBody>
            <a:bodyPr wrap="square" rtlCol="0" anchor="ctr">
              <a:noAutofit/>
            </a:bodyPr>
            <a:lstStyle/>
            <a:p>
              <a:pPr algn="ctr"/>
              <a:r>
                <a:rPr lang="en-US" sz="3600" b="1" dirty="0">
                  <a:latin typeface="Garamond" panose="02020404030301010803" pitchFamily="18" charset="0"/>
                </a:rPr>
                <a:t>EBTs</a:t>
              </a:r>
            </a:p>
          </p:txBody>
        </p:sp>
      </p:grpSp>
      <p:grpSp>
        <p:nvGrpSpPr>
          <p:cNvPr id="4" name="Group 3">
            <a:extLst>
              <a:ext uri="{FF2B5EF4-FFF2-40B4-BE49-F238E27FC236}">
                <a16:creationId xmlns:a16="http://schemas.microsoft.com/office/drawing/2014/main" id="{2A308474-3707-4799-8E24-D8B4FE09340F}"/>
              </a:ext>
            </a:extLst>
          </p:cNvPr>
          <p:cNvGrpSpPr/>
          <p:nvPr/>
        </p:nvGrpSpPr>
        <p:grpSpPr>
          <a:xfrm>
            <a:off x="364025" y="220527"/>
            <a:ext cx="2588564" cy="1189718"/>
            <a:chOff x="364025" y="220527"/>
            <a:chExt cx="2588564" cy="1189718"/>
          </a:xfrm>
        </p:grpSpPr>
        <p:sp>
          <p:nvSpPr>
            <p:cNvPr id="2" name="TextBox 1">
              <a:extLst>
                <a:ext uri="{FF2B5EF4-FFF2-40B4-BE49-F238E27FC236}">
                  <a16:creationId xmlns:a16="http://schemas.microsoft.com/office/drawing/2014/main" id="{B3598E6F-131B-44A8-893C-8F8F2521F891}"/>
                </a:ext>
              </a:extLst>
            </p:cNvPr>
            <p:cNvSpPr txBox="1"/>
            <p:nvPr/>
          </p:nvSpPr>
          <p:spPr>
            <a:xfrm>
              <a:off x="364025" y="220641"/>
              <a:ext cx="2588564" cy="1189604"/>
            </a:xfrm>
            <a:prstGeom prst="rect">
              <a:avLst/>
            </a:prstGeom>
            <a:noFill/>
            <a:ln>
              <a:solidFill>
                <a:schemeClr val="tx1"/>
              </a:solidFill>
            </a:ln>
          </p:spPr>
          <p:txBody>
            <a:bodyPr wrap="square" rtlCol="0">
              <a:noAutofit/>
            </a:bodyPr>
            <a:lstStyle/>
            <a:p>
              <a:endParaRPr lang="en-US" dirty="0">
                <a:latin typeface="Garamond" panose="02020404030301010803" pitchFamily="18" charset="0"/>
              </a:endParaRPr>
            </a:p>
          </p:txBody>
        </p:sp>
        <p:cxnSp>
          <p:nvCxnSpPr>
            <p:cNvPr id="45" name="Straight Arrow Connector 44">
              <a:extLst>
                <a:ext uri="{FF2B5EF4-FFF2-40B4-BE49-F238E27FC236}">
                  <a16:creationId xmlns:a16="http://schemas.microsoft.com/office/drawing/2014/main" id="{3973611E-8F59-4C98-8C27-60ACEA7C1565}"/>
                </a:ext>
              </a:extLst>
            </p:cNvPr>
            <p:cNvCxnSpPr>
              <a:cxnSpLocks/>
            </p:cNvCxnSpPr>
            <p:nvPr/>
          </p:nvCxnSpPr>
          <p:spPr>
            <a:xfrm>
              <a:off x="792597" y="904219"/>
              <a:ext cx="0" cy="500389"/>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6C7912D-B42B-4039-871B-468AEA816818}"/>
                </a:ext>
              </a:extLst>
            </p:cNvPr>
            <p:cNvCxnSpPr>
              <a:cxnSpLocks/>
            </p:cNvCxnSpPr>
            <p:nvPr/>
          </p:nvCxnSpPr>
          <p:spPr>
            <a:xfrm>
              <a:off x="1619858" y="904219"/>
              <a:ext cx="0" cy="500389"/>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C8A8EE7-7048-461C-956F-CB3540A7B754}"/>
                </a:ext>
              </a:extLst>
            </p:cNvPr>
            <p:cNvCxnSpPr>
              <a:cxnSpLocks/>
            </p:cNvCxnSpPr>
            <p:nvPr/>
          </p:nvCxnSpPr>
          <p:spPr>
            <a:xfrm>
              <a:off x="2431970" y="904219"/>
              <a:ext cx="0" cy="5003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02D6E91-18F4-4CBE-A89F-CD4082E8AAE1}"/>
                </a:ext>
              </a:extLst>
            </p:cNvPr>
            <p:cNvSpPr txBox="1"/>
            <p:nvPr/>
          </p:nvSpPr>
          <p:spPr>
            <a:xfrm>
              <a:off x="758319" y="220527"/>
              <a:ext cx="1799975" cy="338554"/>
            </a:xfrm>
            <a:prstGeom prst="rect">
              <a:avLst/>
            </a:prstGeom>
            <a:noFill/>
          </p:spPr>
          <p:txBody>
            <a:bodyPr wrap="square" rtlCol="0">
              <a:spAutoFit/>
            </a:bodyPr>
            <a:lstStyle/>
            <a:p>
              <a:pPr algn="ctr"/>
              <a:r>
                <a:rPr lang="en-US" sz="1600" u="sng" dirty="0">
                  <a:latin typeface="Garamond" panose="02020404030301010803" pitchFamily="18" charset="0"/>
                </a:rPr>
                <a:t>Level of Utilization</a:t>
              </a:r>
            </a:p>
          </p:txBody>
        </p:sp>
        <p:sp>
          <p:nvSpPr>
            <p:cNvPr id="48" name="TextBox 47">
              <a:extLst>
                <a:ext uri="{FF2B5EF4-FFF2-40B4-BE49-F238E27FC236}">
                  <a16:creationId xmlns:a16="http://schemas.microsoft.com/office/drawing/2014/main" id="{963B3A5B-C204-4A37-A87F-FBEDA28CF3F1}"/>
                </a:ext>
              </a:extLst>
            </p:cNvPr>
            <p:cNvSpPr txBox="1"/>
            <p:nvPr/>
          </p:nvSpPr>
          <p:spPr>
            <a:xfrm>
              <a:off x="501218" y="559081"/>
              <a:ext cx="582758" cy="307777"/>
            </a:xfrm>
            <a:prstGeom prst="rect">
              <a:avLst/>
            </a:prstGeom>
            <a:noFill/>
          </p:spPr>
          <p:txBody>
            <a:bodyPr wrap="square" rtlCol="0">
              <a:spAutoFit/>
            </a:bodyPr>
            <a:lstStyle/>
            <a:p>
              <a:pPr algn="ctr"/>
              <a:r>
                <a:rPr lang="en-US" sz="1400" dirty="0">
                  <a:latin typeface="Garamond" panose="02020404030301010803" pitchFamily="18" charset="0"/>
                </a:rPr>
                <a:t>High</a:t>
              </a:r>
            </a:p>
          </p:txBody>
        </p:sp>
        <p:sp>
          <p:nvSpPr>
            <p:cNvPr id="49" name="TextBox 48">
              <a:extLst>
                <a:ext uri="{FF2B5EF4-FFF2-40B4-BE49-F238E27FC236}">
                  <a16:creationId xmlns:a16="http://schemas.microsoft.com/office/drawing/2014/main" id="{3D64FE21-FF42-40E3-8628-C1F463C23E9B}"/>
                </a:ext>
              </a:extLst>
            </p:cNvPr>
            <p:cNvSpPr txBox="1"/>
            <p:nvPr/>
          </p:nvSpPr>
          <p:spPr>
            <a:xfrm>
              <a:off x="1144854" y="573693"/>
              <a:ext cx="950007" cy="307777"/>
            </a:xfrm>
            <a:prstGeom prst="rect">
              <a:avLst/>
            </a:prstGeom>
            <a:noFill/>
          </p:spPr>
          <p:txBody>
            <a:bodyPr wrap="square" rtlCol="0">
              <a:spAutoFit/>
            </a:bodyPr>
            <a:lstStyle/>
            <a:p>
              <a:pPr algn="ctr"/>
              <a:r>
                <a:rPr lang="en-US" sz="1400" dirty="0">
                  <a:latin typeface="Garamond" panose="02020404030301010803" pitchFamily="18" charset="0"/>
                </a:rPr>
                <a:t>Moderate</a:t>
              </a:r>
            </a:p>
          </p:txBody>
        </p:sp>
        <p:sp>
          <p:nvSpPr>
            <p:cNvPr id="50" name="TextBox 49">
              <a:extLst>
                <a:ext uri="{FF2B5EF4-FFF2-40B4-BE49-F238E27FC236}">
                  <a16:creationId xmlns:a16="http://schemas.microsoft.com/office/drawing/2014/main" id="{724DD1C6-733A-4DF0-B588-B3680335117B}"/>
                </a:ext>
              </a:extLst>
            </p:cNvPr>
            <p:cNvSpPr txBox="1"/>
            <p:nvPr/>
          </p:nvSpPr>
          <p:spPr>
            <a:xfrm>
              <a:off x="2186577" y="573693"/>
              <a:ext cx="594481" cy="307777"/>
            </a:xfrm>
            <a:prstGeom prst="rect">
              <a:avLst/>
            </a:prstGeom>
            <a:noFill/>
          </p:spPr>
          <p:txBody>
            <a:bodyPr wrap="square" rtlCol="0">
              <a:spAutoFit/>
            </a:bodyPr>
            <a:lstStyle/>
            <a:p>
              <a:pPr algn="ctr"/>
              <a:r>
                <a:rPr lang="en-US" sz="1400" dirty="0">
                  <a:latin typeface="Garamond" panose="02020404030301010803" pitchFamily="18" charset="0"/>
                </a:rPr>
                <a:t>Low</a:t>
              </a:r>
            </a:p>
          </p:txBody>
        </p:sp>
      </p:grpSp>
      <p:grpSp>
        <p:nvGrpSpPr>
          <p:cNvPr id="11" name="Group 10">
            <a:extLst>
              <a:ext uri="{FF2B5EF4-FFF2-40B4-BE49-F238E27FC236}">
                <a16:creationId xmlns:a16="http://schemas.microsoft.com/office/drawing/2014/main" id="{B00A0D79-FE5C-4A2A-92B9-F3FFFB6CDC1F}"/>
              </a:ext>
            </a:extLst>
          </p:cNvPr>
          <p:cNvGrpSpPr/>
          <p:nvPr/>
        </p:nvGrpSpPr>
        <p:grpSpPr>
          <a:xfrm>
            <a:off x="9461642" y="4950851"/>
            <a:ext cx="2588564" cy="1745189"/>
            <a:chOff x="9461642" y="4950851"/>
            <a:chExt cx="2588564" cy="1745189"/>
          </a:xfrm>
        </p:grpSpPr>
        <p:sp>
          <p:nvSpPr>
            <p:cNvPr id="52" name="TextBox 51">
              <a:extLst>
                <a:ext uri="{FF2B5EF4-FFF2-40B4-BE49-F238E27FC236}">
                  <a16:creationId xmlns:a16="http://schemas.microsoft.com/office/drawing/2014/main" id="{A352D591-549E-465E-8718-503D09270FF1}"/>
                </a:ext>
              </a:extLst>
            </p:cNvPr>
            <p:cNvSpPr txBox="1"/>
            <p:nvPr/>
          </p:nvSpPr>
          <p:spPr>
            <a:xfrm>
              <a:off x="9461642" y="4950851"/>
              <a:ext cx="2588564" cy="1745189"/>
            </a:xfrm>
            <a:prstGeom prst="rect">
              <a:avLst/>
            </a:prstGeom>
            <a:noFill/>
            <a:ln>
              <a:solidFill>
                <a:schemeClr val="tx1"/>
              </a:solidFill>
            </a:ln>
          </p:spPr>
          <p:txBody>
            <a:bodyPr wrap="square" rtlCol="0">
              <a:noAutofit/>
            </a:bodyPr>
            <a:lstStyle/>
            <a:p>
              <a:endParaRPr lang="en-US" dirty="0">
                <a:latin typeface="Garamond" panose="02020404030301010803" pitchFamily="18" charset="0"/>
              </a:endParaRPr>
            </a:p>
          </p:txBody>
        </p:sp>
        <p:cxnSp>
          <p:nvCxnSpPr>
            <p:cNvPr id="57" name="1a-EBPP">
              <a:extLst>
                <a:ext uri="{FF2B5EF4-FFF2-40B4-BE49-F238E27FC236}">
                  <a16:creationId xmlns:a16="http://schemas.microsoft.com/office/drawing/2014/main" id="{9DC3202A-6AC0-4AE9-A2AE-A33BC59AD95A}"/>
                </a:ext>
              </a:extLst>
            </p:cNvPr>
            <p:cNvCxnSpPr>
              <a:cxnSpLocks/>
            </p:cNvCxnSpPr>
            <p:nvPr/>
          </p:nvCxnSpPr>
          <p:spPr>
            <a:xfrm>
              <a:off x="10258823" y="5906680"/>
              <a:ext cx="0" cy="7091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3b-NI">
              <a:extLst>
                <a:ext uri="{FF2B5EF4-FFF2-40B4-BE49-F238E27FC236}">
                  <a16:creationId xmlns:a16="http://schemas.microsoft.com/office/drawing/2014/main" id="{2CA8CEAC-D491-4AD2-BA05-384620E9A6C4}"/>
                </a:ext>
              </a:extLst>
            </p:cNvPr>
            <p:cNvCxnSpPr>
              <a:cxnSpLocks/>
            </p:cNvCxnSpPr>
            <p:nvPr/>
          </p:nvCxnSpPr>
          <p:spPr>
            <a:xfrm>
              <a:off x="11312876" y="5906680"/>
              <a:ext cx="0" cy="70913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BD88689-0FC8-4B51-8789-173A6EF81E07}"/>
                </a:ext>
              </a:extLst>
            </p:cNvPr>
            <p:cNvSpPr txBox="1"/>
            <p:nvPr/>
          </p:nvSpPr>
          <p:spPr>
            <a:xfrm>
              <a:off x="9855936" y="4964197"/>
              <a:ext cx="1799975" cy="338554"/>
            </a:xfrm>
            <a:prstGeom prst="rect">
              <a:avLst/>
            </a:prstGeom>
            <a:noFill/>
          </p:spPr>
          <p:txBody>
            <a:bodyPr wrap="square" rtlCol="0">
              <a:spAutoFit/>
            </a:bodyPr>
            <a:lstStyle/>
            <a:p>
              <a:pPr algn="ctr"/>
              <a:r>
                <a:rPr lang="en-US" sz="1600" u="sng" dirty="0">
                  <a:latin typeface="Garamond" panose="02020404030301010803" pitchFamily="18" charset="0"/>
                </a:rPr>
                <a:t>Type of Association</a:t>
              </a:r>
            </a:p>
          </p:txBody>
        </p:sp>
        <p:sp>
          <p:nvSpPr>
            <p:cNvPr id="62" name="TextBox 61">
              <a:extLst>
                <a:ext uri="{FF2B5EF4-FFF2-40B4-BE49-F238E27FC236}">
                  <a16:creationId xmlns:a16="http://schemas.microsoft.com/office/drawing/2014/main" id="{7EC5238E-92AD-40E5-8A6A-81034CE02D5A}"/>
                </a:ext>
              </a:extLst>
            </p:cNvPr>
            <p:cNvSpPr txBox="1"/>
            <p:nvPr/>
          </p:nvSpPr>
          <p:spPr>
            <a:xfrm>
              <a:off x="9852255" y="5528591"/>
              <a:ext cx="798541" cy="338554"/>
            </a:xfrm>
            <a:prstGeom prst="rect">
              <a:avLst/>
            </a:prstGeom>
            <a:noFill/>
          </p:spPr>
          <p:txBody>
            <a:bodyPr wrap="square" rtlCol="0">
              <a:spAutoFit/>
            </a:bodyPr>
            <a:lstStyle/>
            <a:p>
              <a:pPr algn="ctr"/>
              <a:r>
                <a:rPr lang="en-US" sz="1600" dirty="0">
                  <a:latin typeface="Garamond" panose="02020404030301010803" pitchFamily="18" charset="0"/>
                </a:rPr>
                <a:t>Strong</a:t>
              </a:r>
            </a:p>
          </p:txBody>
        </p:sp>
        <p:sp>
          <p:nvSpPr>
            <p:cNvPr id="63" name="TextBox 62">
              <a:extLst>
                <a:ext uri="{FF2B5EF4-FFF2-40B4-BE49-F238E27FC236}">
                  <a16:creationId xmlns:a16="http://schemas.microsoft.com/office/drawing/2014/main" id="{414C5EDE-866E-42F0-B2A4-F6E5862055FD}"/>
                </a:ext>
              </a:extLst>
            </p:cNvPr>
            <p:cNvSpPr txBox="1"/>
            <p:nvPr/>
          </p:nvSpPr>
          <p:spPr>
            <a:xfrm>
              <a:off x="10836018" y="5528591"/>
              <a:ext cx="953715" cy="338554"/>
            </a:xfrm>
            <a:prstGeom prst="rect">
              <a:avLst/>
            </a:prstGeom>
            <a:noFill/>
          </p:spPr>
          <p:txBody>
            <a:bodyPr wrap="square" rtlCol="0">
              <a:spAutoFit/>
            </a:bodyPr>
            <a:lstStyle/>
            <a:p>
              <a:pPr algn="ctr"/>
              <a:r>
                <a:rPr lang="en-US" sz="1600" dirty="0">
                  <a:latin typeface="Garamond" panose="02020404030301010803" pitchFamily="18" charset="0"/>
                </a:rPr>
                <a:t>Potential</a:t>
              </a:r>
            </a:p>
          </p:txBody>
        </p:sp>
      </p:grpSp>
      <p:sp>
        <p:nvSpPr>
          <p:cNvPr id="65" name="TextBox 64">
            <a:extLst>
              <a:ext uri="{FF2B5EF4-FFF2-40B4-BE49-F238E27FC236}">
                <a16:creationId xmlns:a16="http://schemas.microsoft.com/office/drawing/2014/main" id="{2BDFC49F-F4A1-44AF-83E4-FBB1AC4DECD7}"/>
              </a:ext>
            </a:extLst>
          </p:cNvPr>
          <p:cNvSpPr txBox="1"/>
          <p:nvPr/>
        </p:nvSpPr>
        <p:spPr>
          <a:xfrm>
            <a:off x="229709" y="4825273"/>
            <a:ext cx="2588563" cy="1745189"/>
          </a:xfrm>
          <a:prstGeom prst="rect">
            <a:avLst/>
          </a:prstGeom>
          <a:noFill/>
          <a:ln>
            <a:solidFill>
              <a:schemeClr val="tx1"/>
            </a:solidFill>
          </a:ln>
        </p:spPr>
        <p:txBody>
          <a:bodyPr wrap="square" rtlCol="0">
            <a:noAutofit/>
          </a:bodyPr>
          <a:lstStyle/>
          <a:p>
            <a:r>
              <a:rPr lang="en-US" dirty="0">
                <a:latin typeface="Garamond" panose="02020404030301010803" pitchFamily="18" charset="0"/>
              </a:rPr>
              <a:t>Which strategies were associated with higher numbers of EBPPs/EBTs in counties? (while controlling for relevant county characteristics)</a:t>
            </a:r>
          </a:p>
        </p:txBody>
      </p:sp>
      <p:sp>
        <p:nvSpPr>
          <p:cNvPr id="66" name="TextBox 65">
            <a:extLst>
              <a:ext uri="{FF2B5EF4-FFF2-40B4-BE49-F238E27FC236}">
                <a16:creationId xmlns:a16="http://schemas.microsoft.com/office/drawing/2014/main" id="{593CF9C7-DE0A-40DD-BB0F-F24943E97F67}"/>
              </a:ext>
            </a:extLst>
          </p:cNvPr>
          <p:cNvSpPr txBox="1"/>
          <p:nvPr/>
        </p:nvSpPr>
        <p:spPr>
          <a:xfrm>
            <a:off x="303669" y="4719122"/>
            <a:ext cx="2475070" cy="2035661"/>
          </a:xfrm>
          <a:prstGeom prst="rect">
            <a:avLst/>
          </a:prstGeom>
          <a:noFill/>
          <a:ln>
            <a:solidFill>
              <a:schemeClr val="tx1"/>
            </a:solidFill>
          </a:ln>
        </p:spPr>
        <p:txBody>
          <a:bodyPr wrap="square" rtlCol="0">
            <a:noAutofit/>
          </a:bodyPr>
          <a:lstStyle/>
          <a:p>
            <a:r>
              <a:rPr lang="en-US" dirty="0">
                <a:latin typeface="Garamond" panose="02020404030301010803" pitchFamily="18" charset="0"/>
              </a:rPr>
              <a:t>Which strategies were associated with participation in initiatives/grants? (while controlling for relevant county characteristics)</a:t>
            </a:r>
          </a:p>
        </p:txBody>
      </p:sp>
      <p:sp>
        <p:nvSpPr>
          <p:cNvPr id="67" name="TextBox 66">
            <a:extLst>
              <a:ext uri="{FF2B5EF4-FFF2-40B4-BE49-F238E27FC236}">
                <a16:creationId xmlns:a16="http://schemas.microsoft.com/office/drawing/2014/main" id="{C59F6733-0FC7-4834-BB6A-9D21D2C2B1C1}"/>
              </a:ext>
            </a:extLst>
          </p:cNvPr>
          <p:cNvSpPr txBox="1"/>
          <p:nvPr/>
        </p:nvSpPr>
        <p:spPr>
          <a:xfrm>
            <a:off x="9089037" y="215016"/>
            <a:ext cx="2738938" cy="910252"/>
          </a:xfrm>
          <a:prstGeom prst="rect">
            <a:avLst/>
          </a:prstGeom>
          <a:noFill/>
          <a:ln>
            <a:solidFill>
              <a:schemeClr val="tx1"/>
            </a:solidFill>
          </a:ln>
        </p:spPr>
        <p:txBody>
          <a:bodyPr wrap="square" rtlCol="0">
            <a:noAutofit/>
          </a:bodyPr>
          <a:lstStyle/>
          <a:p>
            <a:r>
              <a:rPr lang="en-US" dirty="0">
                <a:latin typeface="Garamond" panose="02020404030301010803" pitchFamily="18" charset="0"/>
              </a:rPr>
              <a:t>How do counties of different sizes utilize the implementation strategies?</a:t>
            </a:r>
          </a:p>
        </p:txBody>
      </p:sp>
    </p:spTree>
    <p:extLst>
      <p:ext uri="{BB962C8B-B14F-4D97-AF65-F5344CB8AC3E}">
        <p14:creationId xmlns:p14="http://schemas.microsoft.com/office/powerpoint/2010/main" val="53239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6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54"/>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51"/>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3"/>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44"/>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65"/>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55"/>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56"/>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6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64"/>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65" grpId="0" animBg="1"/>
      <p:bldP spid="65" grpId="1" animBg="1"/>
      <p:bldP spid="66" grpId="0" animBg="1"/>
      <p:bldP spid="67" grpId="0" animBg="1"/>
      <p:bldP spid="6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E240E-562E-4965-A790-B6C3A86F42C7}"/>
              </a:ext>
            </a:extLst>
          </p:cNvPr>
          <p:cNvSpPr>
            <a:spLocks noGrp="1"/>
          </p:cNvSpPr>
          <p:nvPr>
            <p:ph type="title"/>
          </p:nvPr>
        </p:nvSpPr>
        <p:spPr>
          <a:xfrm>
            <a:off x="838200" y="211661"/>
            <a:ext cx="10515600" cy="1325563"/>
          </a:xfrm>
        </p:spPr>
        <p:txBody>
          <a:bodyPr>
            <a:normAutofit/>
          </a:bodyPr>
          <a:lstStyle/>
          <a:p>
            <a:pPr algn="ctr"/>
            <a:r>
              <a:rPr lang="en-US" dirty="0">
                <a:solidFill>
                  <a:schemeClr val="bg1"/>
                </a:solidFill>
                <a:latin typeface="Garamond" panose="02020404030301010803" pitchFamily="18" charset="0"/>
              </a:rPr>
              <a:t>Take-Away Points</a:t>
            </a:r>
          </a:p>
        </p:txBody>
      </p:sp>
      <p:sp>
        <p:nvSpPr>
          <p:cNvPr id="3" name="Text Placeholder 2">
            <a:extLst>
              <a:ext uri="{FF2B5EF4-FFF2-40B4-BE49-F238E27FC236}">
                <a16:creationId xmlns:a16="http://schemas.microsoft.com/office/drawing/2014/main" id="{FB84D064-767E-452E-88EE-C011E675DA95}"/>
              </a:ext>
            </a:extLst>
          </p:cNvPr>
          <p:cNvSpPr>
            <a:spLocks noGrp="1"/>
          </p:cNvSpPr>
          <p:nvPr>
            <p:ph type="body" idx="1"/>
          </p:nvPr>
        </p:nvSpPr>
        <p:spPr>
          <a:xfrm>
            <a:off x="729774" y="2170378"/>
            <a:ext cx="5157787" cy="823912"/>
          </a:xfrm>
        </p:spPr>
        <p:txBody>
          <a:bodyPr>
            <a:normAutofit lnSpcReduction="10000"/>
          </a:bodyPr>
          <a:lstStyle/>
          <a:p>
            <a:pPr algn="ctr"/>
            <a:r>
              <a:rPr lang="en-US" sz="2800" cap="none" dirty="0">
                <a:solidFill>
                  <a:schemeClr val="bg1"/>
                </a:solidFill>
                <a:latin typeface="Garamond" panose="02020404030301010803" pitchFamily="18" charset="0"/>
              </a:rPr>
              <a:t>The Impact Of Implementation Approaches</a:t>
            </a:r>
          </a:p>
        </p:txBody>
      </p:sp>
      <p:sp>
        <p:nvSpPr>
          <p:cNvPr id="4" name="Content Placeholder 3">
            <a:extLst>
              <a:ext uri="{FF2B5EF4-FFF2-40B4-BE49-F238E27FC236}">
                <a16:creationId xmlns:a16="http://schemas.microsoft.com/office/drawing/2014/main" id="{8D53A106-327F-45C0-AF80-F2F48F832DB4}"/>
              </a:ext>
            </a:extLst>
          </p:cNvPr>
          <p:cNvSpPr>
            <a:spLocks noGrp="1"/>
          </p:cNvSpPr>
          <p:nvPr>
            <p:ph sz="half" idx="2"/>
          </p:nvPr>
        </p:nvSpPr>
        <p:spPr>
          <a:xfrm>
            <a:off x="949801" y="3268139"/>
            <a:ext cx="4937760" cy="3378200"/>
          </a:xfrm>
        </p:spPr>
        <p:txBody>
          <a:bodyPr/>
          <a:lstStyle/>
          <a:p>
            <a:r>
              <a:rPr lang="en-US" dirty="0">
                <a:solidFill>
                  <a:schemeClr val="bg1"/>
                </a:solidFill>
                <a:latin typeface="Garamond" panose="02020404030301010803" pitchFamily="18" charset="0"/>
              </a:rPr>
              <a:t>Implementation approaches may help establish more robust programs (more collaborations, higher capacity, better quality)</a:t>
            </a:r>
          </a:p>
          <a:p>
            <a:pPr lvl="1"/>
            <a:r>
              <a:rPr lang="en-US" dirty="0">
                <a:solidFill>
                  <a:schemeClr val="bg1"/>
                </a:solidFill>
                <a:latin typeface="Garamond" panose="02020404030301010803" pitchFamily="18" charset="0"/>
              </a:rPr>
              <a:t>Can help overcome implementation challenges (e.g., lack of fidelity, staff turnover)</a:t>
            </a:r>
          </a:p>
          <a:p>
            <a:r>
              <a:rPr lang="en-US" dirty="0">
                <a:solidFill>
                  <a:schemeClr val="bg1"/>
                </a:solidFill>
                <a:latin typeface="Garamond" panose="02020404030301010803" pitchFamily="18" charset="0"/>
              </a:rPr>
              <a:t>Relationship Building seems especially impactful</a:t>
            </a:r>
          </a:p>
        </p:txBody>
      </p:sp>
      <p:sp>
        <p:nvSpPr>
          <p:cNvPr id="5" name="Text Placeholder 4">
            <a:extLst>
              <a:ext uri="{FF2B5EF4-FFF2-40B4-BE49-F238E27FC236}">
                <a16:creationId xmlns:a16="http://schemas.microsoft.com/office/drawing/2014/main" id="{6E033D4B-BF4B-4DC7-AB19-2D31BFE46E37}"/>
              </a:ext>
            </a:extLst>
          </p:cNvPr>
          <p:cNvSpPr>
            <a:spLocks noGrp="1"/>
          </p:cNvSpPr>
          <p:nvPr>
            <p:ph type="body" sz="quarter" idx="3"/>
          </p:nvPr>
        </p:nvSpPr>
        <p:spPr>
          <a:xfrm>
            <a:off x="6170612" y="2186712"/>
            <a:ext cx="5183188" cy="823912"/>
          </a:xfrm>
        </p:spPr>
        <p:txBody>
          <a:bodyPr>
            <a:normAutofit lnSpcReduction="10000"/>
          </a:bodyPr>
          <a:lstStyle/>
          <a:p>
            <a:pPr algn="ctr"/>
            <a:r>
              <a:rPr lang="en-US" sz="2800" cap="none" dirty="0">
                <a:solidFill>
                  <a:schemeClr val="bg1"/>
                </a:solidFill>
                <a:latin typeface="Garamond" panose="02020404030301010803" pitchFamily="18" charset="0"/>
              </a:rPr>
              <a:t>The Challenges To Using Implementation Approaches</a:t>
            </a:r>
          </a:p>
        </p:txBody>
      </p:sp>
      <p:sp>
        <p:nvSpPr>
          <p:cNvPr id="6" name="Content Placeholder 5">
            <a:extLst>
              <a:ext uri="{FF2B5EF4-FFF2-40B4-BE49-F238E27FC236}">
                <a16:creationId xmlns:a16="http://schemas.microsoft.com/office/drawing/2014/main" id="{90AB6BEA-B484-4375-9033-C57AF87ECACB}"/>
              </a:ext>
            </a:extLst>
          </p:cNvPr>
          <p:cNvSpPr>
            <a:spLocks noGrp="1"/>
          </p:cNvSpPr>
          <p:nvPr>
            <p:ph sz="quarter" idx="4"/>
          </p:nvPr>
        </p:nvSpPr>
        <p:spPr>
          <a:xfrm>
            <a:off x="6294914" y="3284555"/>
            <a:ext cx="4937760" cy="3378200"/>
          </a:xfrm>
        </p:spPr>
        <p:txBody>
          <a:bodyPr/>
          <a:lstStyle/>
          <a:p>
            <a:r>
              <a:rPr lang="en-US" dirty="0">
                <a:solidFill>
                  <a:schemeClr val="bg1"/>
                </a:solidFill>
                <a:latin typeface="Garamond" panose="02020404030301010803" pitchFamily="18" charset="0"/>
              </a:rPr>
              <a:t>Smaller counties tend to underutilize implementation approaches</a:t>
            </a:r>
          </a:p>
          <a:p>
            <a:pPr lvl="1"/>
            <a:r>
              <a:rPr lang="en-US" dirty="0">
                <a:solidFill>
                  <a:schemeClr val="bg1"/>
                </a:solidFill>
                <a:latin typeface="Garamond" panose="02020404030301010803" pitchFamily="18" charset="0"/>
              </a:rPr>
              <a:t>Especially Capacity Building and Quality Programming</a:t>
            </a:r>
          </a:p>
          <a:p>
            <a:pPr lvl="1"/>
            <a:r>
              <a:rPr lang="en-US" dirty="0">
                <a:solidFill>
                  <a:schemeClr val="bg1"/>
                </a:solidFill>
                <a:latin typeface="Garamond" panose="02020404030301010803" pitchFamily="18" charset="0"/>
              </a:rPr>
              <a:t>May need more resources to use the approaches</a:t>
            </a:r>
          </a:p>
          <a:p>
            <a:r>
              <a:rPr lang="en-US" dirty="0">
                <a:solidFill>
                  <a:schemeClr val="bg1"/>
                </a:solidFill>
                <a:latin typeface="Garamond" panose="02020404030301010803" pitchFamily="18" charset="0"/>
              </a:rPr>
              <a:t>Capacity Building underutilized by counties of all sizes</a:t>
            </a:r>
          </a:p>
          <a:p>
            <a:pPr lvl="1"/>
            <a:r>
              <a:rPr lang="en-US" dirty="0">
                <a:solidFill>
                  <a:schemeClr val="bg1"/>
                </a:solidFill>
                <a:latin typeface="Garamond" panose="02020404030301010803" pitchFamily="18" charset="0"/>
              </a:rPr>
              <a:t>May be challenging as it requires more resources to initiate</a:t>
            </a:r>
          </a:p>
        </p:txBody>
      </p:sp>
    </p:spTree>
    <p:extLst>
      <p:ext uri="{BB962C8B-B14F-4D97-AF65-F5344CB8AC3E}">
        <p14:creationId xmlns:p14="http://schemas.microsoft.com/office/powerpoint/2010/main" val="623188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794722-3C08-491A-9A19-284DBCB0954F}"/>
              </a:ext>
            </a:extLst>
          </p:cNvPr>
          <p:cNvSpPr>
            <a:spLocks noGrp="1"/>
          </p:cNvSpPr>
          <p:nvPr>
            <p:ph type="title"/>
          </p:nvPr>
        </p:nvSpPr>
        <p:spPr>
          <a:xfrm>
            <a:off x="1066800" y="2208709"/>
            <a:ext cx="10058400" cy="1450757"/>
          </a:xfrm>
        </p:spPr>
        <p:txBody>
          <a:bodyPr>
            <a:normAutofit fontScale="90000"/>
          </a:bodyPr>
          <a:lstStyle/>
          <a:p>
            <a:pPr algn="ctr"/>
            <a:r>
              <a:rPr lang="en-US" dirty="0">
                <a:latin typeface="Times New Roman" panose="02020603050405020304" pitchFamily="18" charset="0"/>
                <a:ea typeface="Calibri" panose="020F0502020204030204" pitchFamily="34" charset="0"/>
              </a:rPr>
              <a:t>A Comparison of Stepping Up counties and Non-Stepping Up Counties on Key </a:t>
            </a:r>
            <a:r>
              <a:rPr lang="en-US" sz="5300" dirty="0">
                <a:latin typeface="Times New Roman" panose="02020603050405020304" pitchFamily="18" charset="0"/>
                <a:ea typeface="Calibri" panose="020F0502020204030204" pitchFamily="34" charset="0"/>
              </a:rPr>
              <a:t>Implementation</a:t>
            </a:r>
            <a:r>
              <a:rPr lang="en-US" dirty="0">
                <a:latin typeface="Times New Roman" panose="02020603050405020304" pitchFamily="18" charset="0"/>
                <a:ea typeface="Calibri" panose="020F0502020204030204" pitchFamily="34" charset="0"/>
              </a:rPr>
              <a:t> Mechanisms and Outcomes</a:t>
            </a:r>
            <a:endParaRPr lang="en-US" dirty="0"/>
          </a:p>
        </p:txBody>
      </p:sp>
    </p:spTree>
    <p:extLst>
      <p:ext uri="{BB962C8B-B14F-4D97-AF65-F5344CB8AC3E}">
        <p14:creationId xmlns:p14="http://schemas.microsoft.com/office/powerpoint/2010/main" val="454921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FE9A-D59A-240B-A696-45F876052D5D}"/>
              </a:ext>
            </a:extLst>
          </p:cNvPr>
          <p:cNvSpPr>
            <a:spLocks noGrp="1"/>
          </p:cNvSpPr>
          <p:nvPr>
            <p:ph type="title"/>
          </p:nvPr>
        </p:nvSpPr>
        <p:spPr/>
        <p:txBody>
          <a:bodyPr/>
          <a:lstStyle/>
          <a:p>
            <a:r>
              <a:rPr lang="en-US" dirty="0">
                <a:solidFill>
                  <a:schemeClr val="bg1"/>
                </a:solidFill>
                <a:latin typeface="Garamond" panose="02020404030301010803" pitchFamily="18" charset="0"/>
              </a:rPr>
              <a:t>Paper Aims</a:t>
            </a:r>
          </a:p>
        </p:txBody>
      </p:sp>
      <p:sp>
        <p:nvSpPr>
          <p:cNvPr id="3" name="Content Placeholder 2">
            <a:extLst>
              <a:ext uri="{FF2B5EF4-FFF2-40B4-BE49-F238E27FC236}">
                <a16:creationId xmlns:a16="http://schemas.microsoft.com/office/drawing/2014/main" id="{1349FDA4-449F-F5EE-E7FC-4FE3E3BC473C}"/>
              </a:ext>
            </a:extLst>
          </p:cNvPr>
          <p:cNvSpPr>
            <a:spLocks noGrp="1"/>
          </p:cNvSpPr>
          <p:nvPr>
            <p:ph idx="1"/>
          </p:nvPr>
        </p:nvSpPr>
        <p:spPr/>
        <p:txBody>
          <a:bodyPr>
            <a:normAutofit/>
          </a:bodyPr>
          <a:lstStyle/>
          <a:p>
            <a:pPr marL="0" indent="0">
              <a:buNone/>
            </a:pPr>
            <a:r>
              <a:rPr lang="en-US" sz="2400" dirty="0">
                <a:solidFill>
                  <a:schemeClr val="bg1"/>
                </a:solidFill>
                <a:effectLst/>
                <a:latin typeface="Garamond" panose="02020404030301010803" pitchFamily="18" charset="0"/>
                <a:ea typeface="Calibri" panose="020F0502020204030204" pitchFamily="34" charset="0"/>
              </a:rPr>
              <a:t>How do Stepping Up counties differ on key implementation mechanisms compared to non-Stepping Up counties? </a:t>
            </a:r>
          </a:p>
          <a:p>
            <a:pPr marL="0" indent="0">
              <a:buNone/>
            </a:pPr>
            <a:endParaRPr lang="en-US" sz="2400" dirty="0">
              <a:solidFill>
                <a:schemeClr val="bg1"/>
              </a:solidFill>
              <a:effectLst/>
              <a:latin typeface="Garamond" panose="02020404030301010803" pitchFamily="18" charset="0"/>
              <a:ea typeface="Calibri" panose="020F0502020204030204" pitchFamily="34" charset="0"/>
            </a:endParaRPr>
          </a:p>
          <a:p>
            <a:pPr marL="0" indent="0">
              <a:buNone/>
            </a:pPr>
            <a:r>
              <a:rPr lang="en-US" sz="2400" dirty="0">
                <a:solidFill>
                  <a:schemeClr val="bg1"/>
                </a:solidFill>
                <a:effectLst/>
                <a:latin typeface="Garamond" panose="02020404030301010803" pitchFamily="18" charset="0"/>
                <a:ea typeface="Calibri" panose="020F0502020204030204" pitchFamily="34" charset="0"/>
              </a:rPr>
              <a:t>How do Stepping Up counties differ on key outcomes (e.g., number of EBPPs) compared to non-Stepping Up counties? </a:t>
            </a:r>
          </a:p>
          <a:p>
            <a:pPr marL="0" indent="0">
              <a:buNone/>
            </a:pPr>
            <a:endParaRPr lang="en-US" sz="2400" dirty="0">
              <a:solidFill>
                <a:schemeClr val="bg1"/>
              </a:solidFill>
              <a:effectLst/>
              <a:latin typeface="Garamond" panose="02020404030301010803" pitchFamily="18" charset="0"/>
              <a:ea typeface="Calibri" panose="020F0502020204030204" pitchFamily="34" charset="0"/>
            </a:endParaRPr>
          </a:p>
          <a:p>
            <a:pPr marL="0" indent="0">
              <a:buNone/>
            </a:pPr>
            <a:r>
              <a:rPr lang="en-US" sz="2400" dirty="0">
                <a:solidFill>
                  <a:schemeClr val="bg1"/>
                </a:solidFill>
                <a:effectLst/>
                <a:latin typeface="Garamond" panose="02020404030301010803" pitchFamily="18" charset="0"/>
                <a:ea typeface="Calibri" panose="020F0502020204030204" pitchFamily="34" charset="0"/>
              </a:rPr>
              <a:t>How do implementation mechanisms vary by county demographic characteristics?</a:t>
            </a: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951742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26FB-B1EA-8BC1-CE6D-DF1B94A480AA}"/>
              </a:ext>
            </a:extLst>
          </p:cNvPr>
          <p:cNvSpPr>
            <a:spLocks noGrp="1"/>
          </p:cNvSpPr>
          <p:nvPr>
            <p:ph type="title"/>
          </p:nvPr>
        </p:nvSpPr>
        <p:spPr/>
        <p:txBody>
          <a:bodyPr/>
          <a:lstStyle/>
          <a:p>
            <a:r>
              <a:rPr lang="en-US" dirty="0">
                <a:solidFill>
                  <a:schemeClr val="bg1"/>
                </a:solidFill>
                <a:latin typeface="Garamond" panose="02020404030301010803" pitchFamily="18" charset="0"/>
              </a:rPr>
              <a:t>Sample and Measures</a:t>
            </a:r>
          </a:p>
        </p:txBody>
      </p:sp>
      <p:sp>
        <p:nvSpPr>
          <p:cNvPr id="3" name="Content Placeholder 2">
            <a:extLst>
              <a:ext uri="{FF2B5EF4-FFF2-40B4-BE49-F238E27FC236}">
                <a16:creationId xmlns:a16="http://schemas.microsoft.com/office/drawing/2014/main" id="{99E5201D-C635-4708-0B9A-C0E6490639FE}"/>
              </a:ext>
            </a:extLst>
          </p:cNvPr>
          <p:cNvSpPr>
            <a:spLocks noGrp="1"/>
          </p:cNvSpPr>
          <p:nvPr>
            <p:ph idx="1"/>
          </p:nvPr>
        </p:nvSpPr>
        <p:spPr/>
        <p:txBody>
          <a:bodyPr>
            <a:normAutofit fontScale="85000" lnSpcReduction="20000"/>
          </a:bodyPr>
          <a:lstStyle/>
          <a:p>
            <a:r>
              <a:rPr lang="en-US" dirty="0">
                <a:solidFill>
                  <a:schemeClr val="bg1"/>
                </a:solidFill>
                <a:latin typeface="Garamond" panose="02020404030301010803" pitchFamily="18" charset="0"/>
              </a:rPr>
              <a:t>792 agencies representing 519 counties</a:t>
            </a:r>
          </a:p>
          <a:p>
            <a:pPr marL="0" indent="0">
              <a:buNone/>
            </a:pPr>
            <a:endParaRPr lang="en-US" dirty="0">
              <a:solidFill>
                <a:schemeClr val="bg1"/>
              </a:solidFill>
              <a:latin typeface="Garamond" panose="02020404030301010803" pitchFamily="18" charset="0"/>
            </a:endParaRPr>
          </a:p>
          <a:p>
            <a:r>
              <a:rPr lang="en-US" dirty="0">
                <a:solidFill>
                  <a:schemeClr val="bg1"/>
                </a:solidFill>
                <a:latin typeface="Garamond" panose="02020404030301010803" pitchFamily="18" charset="0"/>
              </a:rPr>
              <a:t>Will look at differences in key implementation mechanisms across several groups:</a:t>
            </a:r>
          </a:p>
          <a:p>
            <a:pPr lvl="1"/>
            <a:r>
              <a:rPr lang="en-US" dirty="0">
                <a:solidFill>
                  <a:schemeClr val="bg1"/>
                </a:solidFill>
                <a:latin typeface="Garamond" panose="02020404030301010803" pitchFamily="18" charset="0"/>
              </a:rPr>
              <a:t>Stepping Up vs. Control</a:t>
            </a:r>
          </a:p>
          <a:p>
            <a:pPr lvl="1"/>
            <a:r>
              <a:rPr lang="en-US" dirty="0">
                <a:solidFill>
                  <a:schemeClr val="bg1"/>
                </a:solidFill>
                <a:latin typeface="Garamond" panose="02020404030301010803" pitchFamily="18" charset="0"/>
              </a:rPr>
              <a:t>County size</a:t>
            </a:r>
          </a:p>
          <a:p>
            <a:pPr lvl="1"/>
            <a:r>
              <a:rPr lang="en-US" dirty="0">
                <a:solidFill>
                  <a:schemeClr val="bg1"/>
                </a:solidFill>
                <a:latin typeface="Garamond" panose="02020404030301010803" pitchFamily="18" charset="0"/>
              </a:rPr>
              <a:t>Rurality</a:t>
            </a:r>
          </a:p>
          <a:p>
            <a:r>
              <a:rPr lang="en-US" dirty="0">
                <a:solidFill>
                  <a:schemeClr val="bg1"/>
                </a:solidFill>
                <a:latin typeface="Garamond" panose="02020404030301010803" pitchFamily="18" charset="0"/>
              </a:rPr>
              <a:t>Implementation Mechanisms</a:t>
            </a:r>
          </a:p>
          <a:p>
            <a:pPr lvl="1">
              <a:spcBef>
                <a:spcPts val="0"/>
              </a:spcBef>
            </a:pPr>
            <a:r>
              <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Use of/capacity for performance monitoring</a:t>
            </a:r>
          </a:p>
          <a:p>
            <a:pPr lvl="1">
              <a:spcBef>
                <a:spcPts val="0"/>
              </a:spcBef>
            </a:pPr>
            <a:r>
              <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Use/functioning of interagency teams</a:t>
            </a:r>
          </a:p>
          <a:p>
            <a:pPr lvl="1">
              <a:spcBef>
                <a:spcPts val="0"/>
              </a:spcBef>
            </a:pPr>
            <a:r>
              <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Common goals/missions</a:t>
            </a:r>
          </a:p>
          <a:p>
            <a:pPr lvl="1">
              <a:spcBef>
                <a:spcPts val="0"/>
              </a:spcBef>
            </a:pPr>
            <a:r>
              <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System integration</a:t>
            </a:r>
          </a:p>
          <a:p>
            <a:pPr lvl="1">
              <a:spcBef>
                <a:spcPts val="0"/>
              </a:spcBef>
            </a:pPr>
            <a:r>
              <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Number of EBPP available</a:t>
            </a:r>
          </a:p>
          <a:p>
            <a:pPr lvl="1">
              <a:spcBef>
                <a:spcPts val="0"/>
              </a:spcBef>
            </a:pPr>
            <a:r>
              <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Number served by EBPP</a:t>
            </a:r>
          </a:p>
          <a:p>
            <a:pPr lvl="1">
              <a:spcBef>
                <a:spcPts val="0"/>
              </a:spcBef>
            </a:pPr>
            <a:r>
              <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Resources for EBPP</a:t>
            </a:r>
          </a:p>
          <a:p>
            <a:pPr lvl="1">
              <a:spcBef>
                <a:spcPts val="0"/>
              </a:spcBef>
            </a:pPr>
            <a:r>
              <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Proportion of clinical staff</a:t>
            </a:r>
          </a:p>
          <a:p>
            <a:pPr lvl="1">
              <a:spcBef>
                <a:spcPts val="0"/>
              </a:spcBef>
            </a:pPr>
            <a:r>
              <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rPr>
              <a:t>Implementation strategies</a:t>
            </a:r>
          </a:p>
          <a:p>
            <a:pPr marL="457200" lvl="1" indent="0">
              <a:buNone/>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745052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233E81-6D9F-4DD4-95CC-15F35CC2495A}"/>
              </a:ext>
            </a:extLst>
          </p:cNvPr>
          <p:cNvSpPr>
            <a:spLocks noGrp="1"/>
          </p:cNvSpPr>
          <p:nvPr>
            <p:ph type="title"/>
          </p:nvPr>
        </p:nvSpPr>
        <p:spPr>
          <a:xfrm>
            <a:off x="1141445" y="2376660"/>
            <a:ext cx="10058400" cy="1450757"/>
          </a:xfrm>
        </p:spPr>
        <p:txBody>
          <a:bodyPr>
            <a:noAutofit/>
          </a:bodyPr>
          <a:lstStyle/>
          <a:p>
            <a:pPr algn="ctr"/>
            <a:r>
              <a:rPr lang="en-US" dirty="0">
                <a:latin typeface="Garamond" panose="02020404030301010803" pitchFamily="18" charset="0"/>
                <a:ea typeface="Calibri" panose="020F0502020204030204" pitchFamily="34" charset="0"/>
              </a:rPr>
              <a:t>The Relationship between Community Public Health, Behavioral Health Service Accessibility, and Mass Incarceration</a:t>
            </a:r>
            <a:endParaRPr lang="en-US" dirty="0">
              <a:latin typeface="Garamond" panose="02020404030301010803" pitchFamily="18" charset="0"/>
            </a:endParaRPr>
          </a:p>
        </p:txBody>
      </p:sp>
      <p:sp>
        <p:nvSpPr>
          <p:cNvPr id="5" name="Rectangle 4">
            <a:extLst>
              <a:ext uri="{FF2B5EF4-FFF2-40B4-BE49-F238E27FC236}">
                <a16:creationId xmlns:a16="http://schemas.microsoft.com/office/drawing/2014/main" id="{700EFC7C-867F-43FF-9172-900314D5807E}"/>
              </a:ext>
            </a:extLst>
          </p:cNvPr>
          <p:cNvSpPr/>
          <p:nvPr/>
        </p:nvSpPr>
        <p:spPr>
          <a:xfrm>
            <a:off x="1010816" y="5750776"/>
            <a:ext cx="11181184" cy="584775"/>
          </a:xfrm>
          <a:prstGeom prst="rect">
            <a:avLst/>
          </a:prstGeom>
        </p:spPr>
        <p:txBody>
          <a:bodyPr wrap="square">
            <a:spAutoFit/>
          </a:bodyPr>
          <a:lstStyle/>
          <a:p>
            <a:r>
              <a:rPr lang="en-US" sz="1600" dirty="0">
                <a:latin typeface="Garamond" panose="02020404030301010803" pitchFamily="18" charset="0"/>
              </a:rPr>
              <a:t>Ramezani, N., Breno, A. J., Mackey, B. J., Viglione, J., Cuellar, A. E., Johnson, J. E., &amp; Taxman, F. S. (2022). The relationship between community public health, behavioral health service accessibility, and mass incarceration. </a:t>
            </a:r>
            <a:r>
              <a:rPr lang="en-US" sz="1600" i="1" dirty="0">
                <a:latin typeface="Garamond" panose="02020404030301010803" pitchFamily="18" charset="0"/>
              </a:rPr>
              <a:t>BMC Health Services Research</a:t>
            </a:r>
            <a:r>
              <a:rPr lang="en-US" sz="1600" dirty="0">
                <a:latin typeface="Garamond" panose="02020404030301010803" pitchFamily="18" charset="0"/>
              </a:rPr>
              <a:t>, </a:t>
            </a:r>
            <a:r>
              <a:rPr lang="en-US" sz="1600" i="1" dirty="0">
                <a:latin typeface="Garamond" panose="02020404030301010803" pitchFamily="18" charset="0"/>
              </a:rPr>
              <a:t>22</a:t>
            </a:r>
            <a:r>
              <a:rPr lang="en-US" sz="1600" dirty="0">
                <a:latin typeface="Garamond" panose="02020404030301010803" pitchFamily="18" charset="0"/>
              </a:rPr>
              <a:t>(1), 1-11.</a:t>
            </a:r>
          </a:p>
        </p:txBody>
      </p:sp>
    </p:spTree>
    <p:extLst>
      <p:ext uri="{BB962C8B-B14F-4D97-AF65-F5344CB8AC3E}">
        <p14:creationId xmlns:p14="http://schemas.microsoft.com/office/powerpoint/2010/main" val="1029257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5FE9A-D59A-240B-A696-45F876052D5D}"/>
              </a:ext>
            </a:extLst>
          </p:cNvPr>
          <p:cNvSpPr>
            <a:spLocks noGrp="1"/>
          </p:cNvSpPr>
          <p:nvPr>
            <p:ph type="title"/>
          </p:nvPr>
        </p:nvSpPr>
        <p:spPr/>
        <p:txBody>
          <a:bodyPr/>
          <a:lstStyle/>
          <a:p>
            <a:r>
              <a:rPr lang="en-US" dirty="0">
                <a:solidFill>
                  <a:schemeClr val="bg1"/>
                </a:solidFill>
                <a:latin typeface="Garamond" panose="02020404030301010803" pitchFamily="18" charset="0"/>
              </a:rPr>
              <a:t>Paper Aims</a:t>
            </a:r>
          </a:p>
        </p:txBody>
      </p:sp>
      <p:sp>
        <p:nvSpPr>
          <p:cNvPr id="3" name="Content Placeholder 2">
            <a:extLst>
              <a:ext uri="{FF2B5EF4-FFF2-40B4-BE49-F238E27FC236}">
                <a16:creationId xmlns:a16="http://schemas.microsoft.com/office/drawing/2014/main" id="{1349FDA4-449F-F5EE-E7FC-4FE3E3BC473C}"/>
              </a:ext>
            </a:extLst>
          </p:cNvPr>
          <p:cNvSpPr>
            <a:spLocks noGrp="1"/>
          </p:cNvSpPr>
          <p:nvPr>
            <p:ph idx="1"/>
          </p:nvPr>
        </p:nvSpPr>
        <p:spPr>
          <a:xfrm>
            <a:off x="1097280" y="2155370"/>
            <a:ext cx="10058400" cy="3713723"/>
          </a:xfrm>
        </p:spPr>
        <p:txBody>
          <a:bodyPr>
            <a:normAutofit/>
          </a:bodyPr>
          <a:lstStyle/>
          <a:p>
            <a:pPr marL="0" indent="0">
              <a:lnSpc>
                <a:spcPct val="100000"/>
              </a:lnSpc>
              <a:buNone/>
            </a:pPr>
            <a:r>
              <a:rPr lang="en-US" sz="2400" dirty="0">
                <a:solidFill>
                  <a:schemeClr val="bg1"/>
                </a:solidFill>
                <a:latin typeface="Garamond" panose="02020404030301010803" pitchFamily="18" charset="0"/>
                <a:ea typeface="Calibri" panose="020F0502020204030204" pitchFamily="34" charset="0"/>
              </a:rPr>
              <a:t>To identify county-level demographic, socioeconomic, healthcare services availability/accessibility, and criminal legal characteristics that predict per capita jail population across the U.S. .</a:t>
            </a:r>
            <a:endParaRPr lang="en-US" dirty="0">
              <a:solidFill>
                <a:schemeClr val="bg1"/>
              </a:solidFill>
              <a:effectLst/>
              <a:latin typeface="Garamond" panose="02020404030301010803" pitchFamily="18" charset="0"/>
              <a:ea typeface="Calibri" panose="020F0502020204030204" pitchFamily="34" charset="0"/>
            </a:endParaRPr>
          </a:p>
        </p:txBody>
      </p:sp>
    </p:spTree>
    <p:extLst>
      <p:ext uri="{BB962C8B-B14F-4D97-AF65-F5344CB8AC3E}">
        <p14:creationId xmlns:p14="http://schemas.microsoft.com/office/powerpoint/2010/main" val="2071947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26FB-B1EA-8BC1-CE6D-DF1B94A480AA}"/>
              </a:ext>
            </a:extLst>
          </p:cNvPr>
          <p:cNvSpPr>
            <a:spLocks noGrp="1"/>
          </p:cNvSpPr>
          <p:nvPr>
            <p:ph type="title"/>
          </p:nvPr>
        </p:nvSpPr>
        <p:spPr>
          <a:xfrm>
            <a:off x="1097280" y="286603"/>
            <a:ext cx="10058400" cy="1029013"/>
          </a:xfrm>
        </p:spPr>
        <p:txBody>
          <a:bodyPr/>
          <a:lstStyle/>
          <a:p>
            <a:r>
              <a:rPr lang="en-US" dirty="0">
                <a:solidFill>
                  <a:schemeClr val="bg1"/>
                </a:solidFill>
                <a:latin typeface="Garamond" panose="02020404030301010803" pitchFamily="18" charset="0"/>
              </a:rPr>
              <a:t>Data and Methods</a:t>
            </a:r>
          </a:p>
        </p:txBody>
      </p:sp>
      <p:sp>
        <p:nvSpPr>
          <p:cNvPr id="3" name="Content Placeholder 2">
            <a:extLst>
              <a:ext uri="{FF2B5EF4-FFF2-40B4-BE49-F238E27FC236}">
                <a16:creationId xmlns:a16="http://schemas.microsoft.com/office/drawing/2014/main" id="{99E5201D-C635-4708-0B9A-C0E6490639FE}"/>
              </a:ext>
            </a:extLst>
          </p:cNvPr>
          <p:cNvSpPr>
            <a:spLocks noGrp="1"/>
          </p:cNvSpPr>
          <p:nvPr>
            <p:ph idx="1"/>
          </p:nvPr>
        </p:nvSpPr>
        <p:spPr>
          <a:xfrm>
            <a:off x="1097280" y="1707502"/>
            <a:ext cx="10256520" cy="4580099"/>
          </a:xfrm>
        </p:spPr>
        <p:txBody>
          <a:bodyPr>
            <a:normAutofit/>
          </a:bodyPr>
          <a:lstStyle/>
          <a:p>
            <a:r>
              <a:rPr lang="en-US" sz="2400" dirty="0">
                <a:solidFill>
                  <a:schemeClr val="bg1"/>
                </a:solidFill>
                <a:latin typeface="Garamond" panose="02020404030301010803" pitchFamily="18" charset="0"/>
              </a:rPr>
              <a:t>All 3,141 U.S. counties </a:t>
            </a:r>
          </a:p>
          <a:p>
            <a:r>
              <a:rPr lang="en-US" sz="2400" dirty="0">
                <a:solidFill>
                  <a:schemeClr val="bg1"/>
                </a:solidFill>
                <a:latin typeface="Garamond" panose="02020404030301010803" pitchFamily="18" charset="0"/>
              </a:rPr>
              <a:t>Phase 1 of analysis: Variable Selection using Machine Learning Techniques (Random Forests and LASSO)</a:t>
            </a:r>
          </a:p>
          <a:p>
            <a:pPr marL="0" indent="0">
              <a:buNone/>
            </a:pPr>
            <a:r>
              <a:rPr lang="en-US" dirty="0">
                <a:solidFill>
                  <a:schemeClr val="bg1"/>
                </a:solidFill>
                <a:latin typeface="Garamond" panose="02020404030301010803" pitchFamily="18" charset="0"/>
              </a:rPr>
              <a:t> </a:t>
            </a:r>
          </a:p>
          <a:p>
            <a:pPr marL="0" indent="0">
              <a:buNone/>
            </a:pPr>
            <a:endParaRPr lang="en-US" dirty="0">
              <a:solidFill>
                <a:schemeClr val="bg1"/>
              </a:solidFill>
              <a:latin typeface="Garamond" panose="02020404030301010803" pitchFamily="18" charset="0"/>
            </a:endParaRPr>
          </a:p>
          <a:p>
            <a:pPr marL="0" indent="0">
              <a:buNone/>
            </a:pPr>
            <a:endParaRPr lang="en-US" dirty="0">
              <a:solidFill>
                <a:schemeClr val="bg1"/>
              </a:solidFill>
              <a:latin typeface="Garamond" panose="02020404030301010803" pitchFamily="18" charset="0"/>
            </a:endParaRPr>
          </a:p>
          <a:p>
            <a:pPr marL="0" indent="0">
              <a:buNone/>
            </a:pPr>
            <a:endParaRPr lang="en-US" dirty="0">
              <a:solidFill>
                <a:schemeClr val="bg1"/>
              </a:solidFill>
              <a:latin typeface="Garamond" panose="02020404030301010803" pitchFamily="18" charset="0"/>
            </a:endParaRPr>
          </a:p>
          <a:p>
            <a:pPr marL="0" indent="0">
              <a:buNone/>
            </a:pPr>
            <a:endParaRPr lang="en-US" dirty="0">
              <a:solidFill>
                <a:schemeClr val="bg1"/>
              </a:solidFill>
              <a:latin typeface="Garamond" panose="02020404030301010803" pitchFamily="18" charset="0"/>
            </a:endParaRPr>
          </a:p>
          <a:p>
            <a:pPr marL="0" indent="0">
              <a:buNone/>
            </a:pPr>
            <a:endParaRPr lang="en-US" dirty="0">
              <a:solidFill>
                <a:schemeClr val="bg1"/>
              </a:solidFill>
              <a:latin typeface="Garamond" panose="02020404030301010803" pitchFamily="18" charset="0"/>
            </a:endParaRPr>
          </a:p>
          <a:p>
            <a:r>
              <a:rPr lang="en-US" sz="2400" dirty="0">
                <a:solidFill>
                  <a:schemeClr val="bg1"/>
                </a:solidFill>
                <a:latin typeface="Garamond" panose="02020404030301010803" pitchFamily="18" charset="0"/>
              </a:rPr>
              <a:t>Phase 2 of analysis: Beta regression model predicting jail population per capita</a:t>
            </a:r>
          </a:p>
        </p:txBody>
      </p:sp>
      <p:graphicFrame>
        <p:nvGraphicFramePr>
          <p:cNvPr id="6" name="Table 5">
            <a:extLst>
              <a:ext uri="{FF2B5EF4-FFF2-40B4-BE49-F238E27FC236}">
                <a16:creationId xmlns:a16="http://schemas.microsoft.com/office/drawing/2014/main" id="{EC130F04-CEBA-499F-92D5-BBAA806602BC}"/>
              </a:ext>
            </a:extLst>
          </p:cNvPr>
          <p:cNvGraphicFramePr>
            <a:graphicFrameLocks noGrp="1"/>
          </p:cNvGraphicFramePr>
          <p:nvPr>
            <p:extLst>
              <p:ext uri="{D42A27DB-BD31-4B8C-83A1-F6EECF244321}">
                <p14:modId xmlns:p14="http://schemas.microsoft.com/office/powerpoint/2010/main" val="2847333493"/>
              </p:ext>
            </p:extLst>
          </p:nvPr>
        </p:nvGraphicFramePr>
        <p:xfrm>
          <a:off x="1806406" y="3088830"/>
          <a:ext cx="4091305" cy="2475611"/>
        </p:xfrm>
        <a:graphic>
          <a:graphicData uri="http://schemas.openxmlformats.org/drawingml/2006/table">
            <a:tbl>
              <a:tblPr firstRow="1" bandRow="1">
                <a:tableStyleId>{5C22544A-7EE6-4342-B048-85BDC9FD1C3A}</a:tableStyleId>
              </a:tblPr>
              <a:tblGrid>
                <a:gridCol w="4091305">
                  <a:extLst>
                    <a:ext uri="{9D8B030D-6E8A-4147-A177-3AD203B41FA5}">
                      <a16:colId xmlns:a16="http://schemas.microsoft.com/office/drawing/2014/main" val="978763141"/>
                    </a:ext>
                  </a:extLst>
                </a:gridCol>
              </a:tblGrid>
              <a:tr h="182880">
                <a:tc>
                  <a:txBody>
                    <a:bodyPr/>
                    <a:lstStyle/>
                    <a:p>
                      <a:pPr marL="0" marR="0">
                        <a:lnSpc>
                          <a:spcPct val="107000"/>
                        </a:lnSpc>
                        <a:spcBef>
                          <a:spcPts val="0"/>
                        </a:spcBef>
                        <a:spcAft>
                          <a:spcPts val="800"/>
                        </a:spcAft>
                      </a:pPr>
                      <a:r>
                        <a:rPr lang="en-US" sz="1200" dirty="0">
                          <a:effectLst/>
                          <a:latin typeface="Garamond" panose="02020404030301010803" pitchFamily="18" charset="0"/>
                        </a:rPr>
                        <a:t>Selected Variables Using Machine Learning methods</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058292826"/>
                  </a:ext>
                </a:extLst>
              </a:tr>
              <a:tr h="182880">
                <a:tc>
                  <a:txBody>
                    <a:bodyPr/>
                    <a:lstStyle/>
                    <a:p>
                      <a:pPr marL="0" marR="0">
                        <a:lnSpc>
                          <a:spcPct val="107000"/>
                        </a:lnSpc>
                        <a:spcBef>
                          <a:spcPts val="0"/>
                        </a:spcBef>
                        <a:spcAft>
                          <a:spcPts val="0"/>
                        </a:spcAft>
                      </a:pPr>
                      <a:r>
                        <a:rPr lang="en-US" sz="1050" dirty="0">
                          <a:effectLst/>
                          <a:latin typeface="Garamond" panose="02020404030301010803" pitchFamily="18" charset="0"/>
                          <a:ea typeface="Calibri" panose="020F0502020204030204" pitchFamily="34" charset="0"/>
                          <a:cs typeface="Times New Roman" panose="02020603050405020304" pitchFamily="18" charset="0"/>
                        </a:rPr>
                        <a:t>Income inequality</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5840167"/>
                  </a:ext>
                </a:extLst>
              </a:tr>
              <a:tr h="182880">
                <a:tc>
                  <a:txBody>
                    <a:bodyPr/>
                    <a:lstStyle/>
                    <a:p>
                      <a:pPr marL="0" marR="0">
                        <a:lnSpc>
                          <a:spcPct val="107000"/>
                        </a:lnSpc>
                        <a:spcBef>
                          <a:spcPts val="0"/>
                        </a:spcBef>
                        <a:spcAft>
                          <a:spcPts val="0"/>
                        </a:spcAft>
                      </a:pPr>
                      <a:r>
                        <a:rPr lang="en-US" sz="1050">
                          <a:effectLst/>
                          <a:latin typeface="Garamond" panose="02020404030301010803" pitchFamily="18" charset="0"/>
                          <a:ea typeface="Calibri" panose="020F0502020204030204" pitchFamily="34" charset="0"/>
                          <a:cs typeface="Times New Roman" panose="02020603050405020304" pitchFamily="18" charset="0"/>
                        </a:rPr>
                        <a:t>High school graduation rate</a:t>
                      </a:r>
                      <a:endParaRPr lang="en-US" sz="12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0340219"/>
                  </a:ext>
                </a:extLst>
              </a:tr>
              <a:tr h="182880">
                <a:tc>
                  <a:txBody>
                    <a:bodyPr/>
                    <a:lstStyle/>
                    <a:p>
                      <a:pPr marL="0" marR="0">
                        <a:lnSpc>
                          <a:spcPct val="107000"/>
                        </a:lnSpc>
                        <a:spcBef>
                          <a:spcPts val="0"/>
                        </a:spcBef>
                        <a:spcAft>
                          <a:spcPts val="0"/>
                        </a:spcAft>
                      </a:pPr>
                      <a:r>
                        <a:rPr lang="en-US" sz="1050">
                          <a:effectLst/>
                          <a:latin typeface="Garamond" panose="02020404030301010803" pitchFamily="18" charset="0"/>
                          <a:ea typeface="Calibri" panose="020F0502020204030204" pitchFamily="34" charset="0"/>
                          <a:cs typeface="Times New Roman" panose="02020603050405020304" pitchFamily="18" charset="0"/>
                        </a:rPr>
                        <a:t>County size Medium vs Small</a:t>
                      </a:r>
                      <a:endParaRPr lang="en-US" sz="12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1814515"/>
                  </a:ext>
                </a:extLst>
              </a:tr>
              <a:tr h="182880">
                <a:tc>
                  <a:txBody>
                    <a:bodyPr/>
                    <a:lstStyle/>
                    <a:p>
                      <a:pPr marL="0" marR="0">
                        <a:lnSpc>
                          <a:spcPct val="107000"/>
                        </a:lnSpc>
                        <a:spcBef>
                          <a:spcPts val="0"/>
                        </a:spcBef>
                        <a:spcAft>
                          <a:spcPts val="0"/>
                        </a:spcAft>
                      </a:pPr>
                      <a:r>
                        <a:rPr lang="en-US" sz="1050">
                          <a:effectLst/>
                          <a:latin typeface="Garamond" panose="02020404030301010803" pitchFamily="18" charset="0"/>
                          <a:ea typeface="Calibri" panose="020F0502020204030204" pitchFamily="34" charset="0"/>
                          <a:cs typeface="Times New Roman" panose="02020603050405020304" pitchFamily="18" charset="0"/>
                        </a:rPr>
                        <a:t>County size Large vs Small</a:t>
                      </a:r>
                      <a:endParaRPr lang="en-US" sz="12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3184539"/>
                  </a:ext>
                </a:extLst>
              </a:tr>
              <a:tr h="182880">
                <a:tc>
                  <a:txBody>
                    <a:bodyPr/>
                    <a:lstStyle/>
                    <a:p>
                      <a:pPr marL="0" marR="0">
                        <a:lnSpc>
                          <a:spcPct val="107000"/>
                        </a:lnSpc>
                        <a:spcBef>
                          <a:spcPts val="0"/>
                        </a:spcBef>
                        <a:spcAft>
                          <a:spcPts val="0"/>
                        </a:spcAft>
                      </a:pPr>
                      <a:r>
                        <a:rPr lang="en-US" sz="1050" dirty="0">
                          <a:effectLst/>
                          <a:latin typeface="Garamond" panose="02020404030301010803" pitchFamily="18" charset="0"/>
                          <a:ea typeface="Calibri" panose="020F0502020204030204" pitchFamily="34" charset="0"/>
                          <a:cs typeface="Times New Roman" panose="02020603050405020304" pitchFamily="18" charset="0"/>
                        </a:rPr>
                        <a:t>Poor physically unhealthy days</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8699599"/>
                  </a:ext>
                </a:extLst>
              </a:tr>
              <a:tr h="182880">
                <a:tc>
                  <a:txBody>
                    <a:bodyPr/>
                    <a:lstStyle/>
                    <a:p>
                      <a:pPr marL="0" marR="0">
                        <a:lnSpc>
                          <a:spcPct val="107000"/>
                        </a:lnSpc>
                        <a:spcBef>
                          <a:spcPts val="0"/>
                        </a:spcBef>
                        <a:spcAft>
                          <a:spcPts val="0"/>
                        </a:spcAft>
                      </a:pPr>
                      <a:r>
                        <a:rPr lang="en-US" sz="1050">
                          <a:effectLst/>
                          <a:latin typeface="Garamond" panose="02020404030301010803" pitchFamily="18" charset="0"/>
                          <a:ea typeface="Calibri" panose="020F0502020204030204" pitchFamily="34" charset="0"/>
                          <a:cs typeface="Times New Roman" panose="02020603050405020304" pitchFamily="18" charset="0"/>
                        </a:rPr>
                        <a:t>Primary care physician rate</a:t>
                      </a:r>
                      <a:endParaRPr lang="en-US" sz="12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8450580"/>
                  </a:ext>
                </a:extLst>
              </a:tr>
              <a:tr h="182880">
                <a:tc>
                  <a:txBody>
                    <a:bodyPr/>
                    <a:lstStyle/>
                    <a:p>
                      <a:pPr marL="0" marR="0">
                        <a:lnSpc>
                          <a:spcPct val="107000"/>
                        </a:lnSpc>
                        <a:spcBef>
                          <a:spcPts val="0"/>
                        </a:spcBef>
                        <a:spcAft>
                          <a:spcPts val="0"/>
                        </a:spcAft>
                      </a:pPr>
                      <a:r>
                        <a:rPr lang="en-US" sz="1050">
                          <a:effectLst/>
                          <a:latin typeface="Garamond" panose="02020404030301010803" pitchFamily="18" charset="0"/>
                          <a:ea typeface="Calibri" panose="020F0502020204030204" pitchFamily="34" charset="0"/>
                          <a:cs typeface="Times New Roman" panose="02020603050405020304" pitchFamily="18" charset="0"/>
                        </a:rPr>
                        <a:t>Health care costs</a:t>
                      </a:r>
                      <a:endParaRPr lang="en-US" sz="12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2623610"/>
                  </a:ext>
                </a:extLst>
              </a:tr>
              <a:tr h="182880">
                <a:tc>
                  <a:txBody>
                    <a:bodyPr/>
                    <a:lstStyle/>
                    <a:p>
                      <a:pPr marL="0" marR="0">
                        <a:lnSpc>
                          <a:spcPct val="107000"/>
                        </a:lnSpc>
                        <a:spcBef>
                          <a:spcPts val="0"/>
                        </a:spcBef>
                        <a:spcAft>
                          <a:spcPts val="0"/>
                        </a:spcAft>
                      </a:pPr>
                      <a:r>
                        <a:rPr lang="en-US" sz="1050">
                          <a:effectLst/>
                          <a:latin typeface="Garamond" panose="02020404030301010803" pitchFamily="18" charset="0"/>
                          <a:ea typeface="Calibri" panose="020F0502020204030204" pitchFamily="34" charset="0"/>
                          <a:cs typeface="Times New Roman" panose="02020603050405020304" pitchFamily="18" charset="0"/>
                        </a:rPr>
                        <a:t>Percent of drug treatment paid by Medicaid</a:t>
                      </a:r>
                      <a:endParaRPr lang="en-US" sz="12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5048206"/>
                  </a:ext>
                </a:extLst>
              </a:tr>
              <a:tr h="182880">
                <a:tc>
                  <a:txBody>
                    <a:bodyPr/>
                    <a:lstStyle/>
                    <a:p>
                      <a:pPr marL="0" marR="0">
                        <a:lnSpc>
                          <a:spcPct val="107000"/>
                        </a:lnSpc>
                        <a:spcBef>
                          <a:spcPts val="0"/>
                        </a:spcBef>
                        <a:spcAft>
                          <a:spcPts val="0"/>
                        </a:spcAft>
                      </a:pPr>
                      <a:r>
                        <a:rPr lang="en-US" sz="1050">
                          <a:effectLst/>
                          <a:latin typeface="Garamond" panose="02020404030301010803" pitchFamily="18" charset="0"/>
                          <a:ea typeface="Calibri" panose="020F0502020204030204" pitchFamily="34" charset="0"/>
                          <a:cs typeface="Times New Roman" panose="02020603050405020304" pitchFamily="18" charset="0"/>
                        </a:rPr>
                        <a:t>Psychiatrists per capita</a:t>
                      </a:r>
                      <a:endParaRPr lang="en-US" sz="12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338847"/>
                  </a:ext>
                </a:extLst>
              </a:tr>
              <a:tr h="182880">
                <a:tc>
                  <a:txBody>
                    <a:bodyPr/>
                    <a:lstStyle/>
                    <a:p>
                      <a:pPr marL="0" marR="0">
                        <a:lnSpc>
                          <a:spcPct val="107000"/>
                        </a:lnSpc>
                        <a:spcBef>
                          <a:spcPts val="0"/>
                        </a:spcBef>
                        <a:spcAft>
                          <a:spcPts val="0"/>
                        </a:spcAft>
                      </a:pPr>
                      <a:r>
                        <a:rPr lang="en-US" sz="1050">
                          <a:effectLst/>
                          <a:latin typeface="Garamond" panose="02020404030301010803" pitchFamily="18" charset="0"/>
                          <a:ea typeface="Calibri" panose="020F0502020204030204" pitchFamily="34" charset="0"/>
                          <a:cs typeface="Times New Roman" panose="02020603050405020304" pitchFamily="18" charset="0"/>
                        </a:rPr>
                        <a:t>Community MH centers per capita</a:t>
                      </a:r>
                      <a:endParaRPr lang="en-US" sz="12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5683077"/>
                  </a:ext>
                </a:extLst>
              </a:tr>
              <a:tr h="182880">
                <a:tc>
                  <a:txBody>
                    <a:bodyPr/>
                    <a:lstStyle/>
                    <a:p>
                      <a:pPr marL="0" marR="0">
                        <a:lnSpc>
                          <a:spcPct val="107000"/>
                        </a:lnSpc>
                        <a:spcBef>
                          <a:spcPts val="0"/>
                        </a:spcBef>
                        <a:spcAft>
                          <a:spcPts val="0"/>
                        </a:spcAft>
                      </a:pPr>
                      <a:r>
                        <a:rPr lang="en-US" sz="1050">
                          <a:effectLst/>
                          <a:latin typeface="Garamond" panose="02020404030301010803" pitchFamily="18" charset="0"/>
                          <a:ea typeface="Calibri" panose="020F0502020204030204" pitchFamily="34" charset="0"/>
                          <a:cs typeface="Times New Roman" panose="02020603050405020304" pitchFamily="18" charset="0"/>
                        </a:rPr>
                        <a:t>Violent crime rate</a:t>
                      </a:r>
                      <a:endParaRPr lang="en-US" sz="12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9299525"/>
                  </a:ext>
                </a:extLst>
              </a:tr>
              <a:tr h="182880">
                <a:tc>
                  <a:txBody>
                    <a:bodyPr/>
                    <a:lstStyle/>
                    <a:p>
                      <a:pPr marL="0" marR="0">
                        <a:lnSpc>
                          <a:spcPct val="107000"/>
                        </a:lnSpc>
                        <a:spcBef>
                          <a:spcPts val="0"/>
                        </a:spcBef>
                        <a:spcAft>
                          <a:spcPts val="0"/>
                        </a:spcAft>
                      </a:pPr>
                      <a:r>
                        <a:rPr lang="en-US" sz="1050" dirty="0">
                          <a:effectLst/>
                          <a:latin typeface="Garamond" panose="02020404030301010803" pitchFamily="18" charset="0"/>
                          <a:ea typeface="Calibri" panose="020F0502020204030204" pitchFamily="34" charset="0"/>
                          <a:cs typeface="Times New Roman" panose="02020603050405020304" pitchFamily="18" charset="0"/>
                        </a:rPr>
                        <a:t>Police per capita</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9239971"/>
                  </a:ext>
                </a:extLst>
              </a:tr>
            </a:tbl>
          </a:graphicData>
        </a:graphic>
      </p:graphicFrame>
    </p:spTree>
    <p:extLst>
      <p:ext uri="{BB962C8B-B14F-4D97-AF65-F5344CB8AC3E}">
        <p14:creationId xmlns:p14="http://schemas.microsoft.com/office/powerpoint/2010/main" val="275372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5" name="Rectangle: Rounded Corners 44">
            <a:extLst>
              <a:ext uri="{FF2B5EF4-FFF2-40B4-BE49-F238E27FC236}">
                <a16:creationId xmlns:a16="http://schemas.microsoft.com/office/drawing/2014/main" id="{827A8A09-8AB2-46B7-AEE4-C81076F360F3}"/>
              </a:ext>
            </a:extLst>
          </p:cNvPr>
          <p:cNvSpPr/>
          <p:nvPr/>
        </p:nvSpPr>
        <p:spPr>
          <a:xfrm>
            <a:off x="9470573" y="258618"/>
            <a:ext cx="2603238" cy="6064893"/>
          </a:xfrm>
          <a:prstGeom prst="roundRect">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D5213B5A-C0F9-4116-A101-F9BAA32CF5E6}"/>
              </a:ext>
            </a:extLst>
          </p:cNvPr>
          <p:cNvSpPr/>
          <p:nvPr/>
        </p:nvSpPr>
        <p:spPr>
          <a:xfrm>
            <a:off x="6662056" y="289254"/>
            <a:ext cx="2808515" cy="6064893"/>
          </a:xfrm>
          <a:prstGeom prst="roundRect">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5EB6F1DA-E757-4E75-8F5E-B6362D9A8163}"/>
              </a:ext>
            </a:extLst>
          </p:cNvPr>
          <p:cNvSpPr/>
          <p:nvPr/>
        </p:nvSpPr>
        <p:spPr>
          <a:xfrm>
            <a:off x="4002833" y="270588"/>
            <a:ext cx="2659221" cy="6064893"/>
          </a:xfrm>
          <a:prstGeom prst="roundRect">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758744-F52B-4F17-B0FB-C7086A037790}"/>
              </a:ext>
            </a:extLst>
          </p:cNvPr>
          <p:cNvSpPr>
            <a:spLocks noGrp="1"/>
          </p:cNvSpPr>
          <p:nvPr>
            <p:ph type="title"/>
          </p:nvPr>
        </p:nvSpPr>
        <p:spPr>
          <a:xfrm>
            <a:off x="227045" y="2600597"/>
            <a:ext cx="3271935" cy="954368"/>
          </a:xfrm>
        </p:spPr>
        <p:txBody>
          <a:bodyPr>
            <a:normAutofit/>
          </a:bodyPr>
          <a:lstStyle/>
          <a:p>
            <a:r>
              <a:rPr lang="en-US" dirty="0">
                <a:solidFill>
                  <a:schemeClr val="bg1"/>
                </a:solidFill>
                <a:latin typeface="Garamond" panose="02020404030301010803" pitchFamily="18" charset="0"/>
              </a:rPr>
              <a:t>Logic Model</a:t>
            </a:r>
          </a:p>
        </p:txBody>
      </p:sp>
      <p:graphicFrame>
        <p:nvGraphicFramePr>
          <p:cNvPr id="11" name="Diagram 10">
            <a:extLst>
              <a:ext uri="{FF2B5EF4-FFF2-40B4-BE49-F238E27FC236}">
                <a16:creationId xmlns:a16="http://schemas.microsoft.com/office/drawing/2014/main" id="{782280DA-221D-4CC4-9A31-D9441CF21DA7}"/>
              </a:ext>
            </a:extLst>
          </p:cNvPr>
          <p:cNvGraphicFramePr/>
          <p:nvPr>
            <p:extLst>
              <p:ext uri="{D42A27DB-BD31-4B8C-83A1-F6EECF244321}">
                <p14:modId xmlns:p14="http://schemas.microsoft.com/office/powerpoint/2010/main" val="2964296682"/>
              </p:ext>
            </p:extLst>
          </p:nvPr>
        </p:nvGraphicFramePr>
        <p:xfrm>
          <a:off x="3611419" y="998381"/>
          <a:ext cx="8353536" cy="513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4" name="Straight Arrow Connector 33">
            <a:extLst>
              <a:ext uri="{FF2B5EF4-FFF2-40B4-BE49-F238E27FC236}">
                <a16:creationId xmlns:a16="http://schemas.microsoft.com/office/drawing/2014/main" id="{F8F4BB48-F413-4906-9C24-651FD2047BDC}"/>
              </a:ext>
            </a:extLst>
          </p:cNvPr>
          <p:cNvCxnSpPr>
            <a:cxnSpLocks/>
          </p:cNvCxnSpPr>
          <p:nvPr/>
        </p:nvCxnSpPr>
        <p:spPr>
          <a:xfrm>
            <a:off x="6484776" y="3267616"/>
            <a:ext cx="4167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005C23A-FAD7-4952-8FFB-A505841A83EB}"/>
              </a:ext>
            </a:extLst>
          </p:cNvPr>
          <p:cNvCxnSpPr>
            <a:cxnSpLocks/>
          </p:cNvCxnSpPr>
          <p:nvPr/>
        </p:nvCxnSpPr>
        <p:spPr>
          <a:xfrm>
            <a:off x="6475445" y="1550783"/>
            <a:ext cx="43387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A11E088-8463-4783-B130-F870CDE8B435}"/>
              </a:ext>
            </a:extLst>
          </p:cNvPr>
          <p:cNvSpPr txBox="1"/>
          <p:nvPr/>
        </p:nvSpPr>
        <p:spPr>
          <a:xfrm>
            <a:off x="4245429" y="270588"/>
            <a:ext cx="2024742" cy="646331"/>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Stepping Up Strategies</a:t>
            </a:r>
          </a:p>
        </p:txBody>
      </p:sp>
      <p:sp>
        <p:nvSpPr>
          <p:cNvPr id="40" name="TextBox 39">
            <a:extLst>
              <a:ext uri="{FF2B5EF4-FFF2-40B4-BE49-F238E27FC236}">
                <a16:creationId xmlns:a16="http://schemas.microsoft.com/office/drawing/2014/main" id="{D4533B7F-8871-4944-A8C1-65E058A79732}"/>
              </a:ext>
            </a:extLst>
          </p:cNvPr>
          <p:cNvSpPr txBox="1"/>
          <p:nvPr/>
        </p:nvSpPr>
        <p:spPr>
          <a:xfrm>
            <a:off x="7036320" y="460651"/>
            <a:ext cx="202474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Mechanisms</a:t>
            </a:r>
          </a:p>
        </p:txBody>
      </p:sp>
      <p:sp>
        <p:nvSpPr>
          <p:cNvPr id="41" name="TextBox 40">
            <a:extLst>
              <a:ext uri="{FF2B5EF4-FFF2-40B4-BE49-F238E27FC236}">
                <a16:creationId xmlns:a16="http://schemas.microsoft.com/office/drawing/2014/main" id="{CDD72A42-5DAB-4E5B-A7A9-6A1DE09A3CB3}"/>
              </a:ext>
            </a:extLst>
          </p:cNvPr>
          <p:cNvSpPr txBox="1"/>
          <p:nvPr/>
        </p:nvSpPr>
        <p:spPr>
          <a:xfrm>
            <a:off x="9759821" y="460651"/>
            <a:ext cx="2024742" cy="369332"/>
          </a:xfrm>
          <a:prstGeom prst="rect">
            <a:avLst/>
          </a:prstGeom>
          <a:noFill/>
        </p:spPr>
        <p:txBody>
          <a:bodyPr wrap="square" rtlCol="0">
            <a:spAutoFit/>
          </a:bodyPr>
          <a:lstStyle/>
          <a:p>
            <a:pPr algn="ctr"/>
            <a:r>
              <a:rPr lang="en-US" dirty="0">
                <a:solidFill>
                  <a:schemeClr val="bg1"/>
                </a:solidFill>
                <a:latin typeface="Garamond" panose="02020404030301010803" pitchFamily="18" charset="0"/>
              </a:rPr>
              <a:t>Outcomes</a:t>
            </a:r>
          </a:p>
        </p:txBody>
      </p:sp>
      <p:cxnSp>
        <p:nvCxnSpPr>
          <p:cNvPr id="48" name="Straight Arrow Connector 47">
            <a:extLst>
              <a:ext uri="{FF2B5EF4-FFF2-40B4-BE49-F238E27FC236}">
                <a16:creationId xmlns:a16="http://schemas.microsoft.com/office/drawing/2014/main" id="{82BB547A-2828-4250-B4A9-2271EEA0640A}"/>
              </a:ext>
            </a:extLst>
          </p:cNvPr>
          <p:cNvCxnSpPr>
            <a:cxnSpLocks/>
          </p:cNvCxnSpPr>
          <p:nvPr/>
        </p:nvCxnSpPr>
        <p:spPr>
          <a:xfrm>
            <a:off x="6484776" y="2384318"/>
            <a:ext cx="424541" cy="5361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359C059-7C36-4B48-8E49-8765691DF1B1}"/>
              </a:ext>
            </a:extLst>
          </p:cNvPr>
          <p:cNvCxnSpPr>
            <a:cxnSpLocks/>
          </p:cNvCxnSpPr>
          <p:nvPr/>
        </p:nvCxnSpPr>
        <p:spPr>
          <a:xfrm flipV="1">
            <a:off x="6480110" y="3590384"/>
            <a:ext cx="429207" cy="4973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8730044-C2C3-45CF-AA70-92D6B2569E40}"/>
              </a:ext>
            </a:extLst>
          </p:cNvPr>
          <p:cNvCxnSpPr>
            <a:cxnSpLocks/>
          </p:cNvCxnSpPr>
          <p:nvPr/>
        </p:nvCxnSpPr>
        <p:spPr>
          <a:xfrm flipV="1">
            <a:off x="6475445" y="5523178"/>
            <a:ext cx="426053" cy="1903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66375A-1AB2-4C0E-94D4-75A9875CB18C}"/>
              </a:ext>
            </a:extLst>
          </p:cNvPr>
          <p:cNvCxnSpPr>
            <a:cxnSpLocks/>
          </p:cNvCxnSpPr>
          <p:nvPr/>
        </p:nvCxnSpPr>
        <p:spPr>
          <a:xfrm>
            <a:off x="6492550" y="5078013"/>
            <a:ext cx="408948" cy="1485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24B57D0-6E88-4276-8E8B-D7206DDB2D04}"/>
              </a:ext>
            </a:extLst>
          </p:cNvPr>
          <p:cNvCxnSpPr>
            <a:cxnSpLocks/>
          </p:cNvCxnSpPr>
          <p:nvPr/>
        </p:nvCxnSpPr>
        <p:spPr>
          <a:xfrm>
            <a:off x="9156441" y="1550783"/>
            <a:ext cx="7153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37B8E0D-8EEC-42AD-9061-D324EFE736D2}"/>
              </a:ext>
            </a:extLst>
          </p:cNvPr>
          <p:cNvCxnSpPr>
            <a:cxnSpLocks/>
          </p:cNvCxnSpPr>
          <p:nvPr/>
        </p:nvCxnSpPr>
        <p:spPr>
          <a:xfrm>
            <a:off x="9168881" y="3263297"/>
            <a:ext cx="7153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F1EBB92-531E-45C1-ACB7-071F89647546}"/>
              </a:ext>
            </a:extLst>
          </p:cNvPr>
          <p:cNvCxnSpPr>
            <a:cxnSpLocks/>
          </p:cNvCxnSpPr>
          <p:nvPr/>
        </p:nvCxnSpPr>
        <p:spPr>
          <a:xfrm>
            <a:off x="9156440" y="5426098"/>
            <a:ext cx="7153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296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C658-E6E9-4698-AD31-600D4BDECA95}"/>
              </a:ext>
            </a:extLst>
          </p:cNvPr>
          <p:cNvSpPr>
            <a:spLocks noGrp="1"/>
          </p:cNvSpPr>
          <p:nvPr>
            <p:ph type="title"/>
          </p:nvPr>
        </p:nvSpPr>
        <p:spPr>
          <a:xfrm>
            <a:off x="1166326" y="447837"/>
            <a:ext cx="9989353" cy="1289523"/>
          </a:xfrm>
        </p:spPr>
        <p:txBody>
          <a:bodyPr/>
          <a:lstStyle/>
          <a:p>
            <a:r>
              <a:rPr lang="en-US" dirty="0">
                <a:solidFill>
                  <a:schemeClr val="bg1"/>
                </a:solidFill>
                <a:latin typeface="Garamond" panose="02020404030301010803" pitchFamily="18" charset="0"/>
              </a:rPr>
              <a:t>Results</a:t>
            </a:r>
          </a:p>
        </p:txBody>
      </p:sp>
      <p:sp>
        <p:nvSpPr>
          <p:cNvPr id="3" name="Content Placeholder 2">
            <a:extLst>
              <a:ext uri="{FF2B5EF4-FFF2-40B4-BE49-F238E27FC236}">
                <a16:creationId xmlns:a16="http://schemas.microsoft.com/office/drawing/2014/main" id="{ED154B73-FE60-4317-923C-D3261173158D}"/>
              </a:ext>
            </a:extLst>
          </p:cNvPr>
          <p:cNvSpPr>
            <a:spLocks noGrp="1"/>
          </p:cNvSpPr>
          <p:nvPr>
            <p:ph idx="1"/>
          </p:nvPr>
        </p:nvSpPr>
        <p:spPr>
          <a:xfrm>
            <a:off x="1166326" y="1940767"/>
            <a:ext cx="10187473" cy="4552108"/>
          </a:xfrm>
        </p:spPr>
        <p:txBody>
          <a:bodyPr>
            <a:normAutofit/>
          </a:bodyPr>
          <a:lstStyle/>
          <a:p>
            <a:pPr marL="0" indent="0">
              <a:buNone/>
            </a:pPr>
            <a:r>
              <a:rPr lang="en-US" dirty="0">
                <a:solidFill>
                  <a:schemeClr val="bg1"/>
                </a:solidFill>
                <a:latin typeface="Garamond" panose="02020404030301010803" pitchFamily="18" charset="0"/>
              </a:rPr>
              <a:t>Variables associated with higher per capita jail population. </a:t>
            </a:r>
          </a:p>
          <a:p>
            <a:pPr marL="0" indent="0">
              <a:buNone/>
            </a:pPr>
            <a:endParaRPr lang="en-US" sz="100" dirty="0">
              <a:solidFill>
                <a:schemeClr val="bg1"/>
              </a:solidFill>
              <a:latin typeface="Garamond" panose="02020404030301010803" pitchFamily="18" charset="0"/>
            </a:endParaRPr>
          </a:p>
          <a:p>
            <a:pPr lvl="1"/>
            <a:r>
              <a:rPr lang="en-US" dirty="0">
                <a:solidFill>
                  <a:schemeClr val="bg1"/>
                </a:solidFill>
                <a:latin typeface="Garamond" panose="02020404030301010803" pitchFamily="18" charset="0"/>
              </a:rPr>
              <a:t>Fewer per capita psychiatrists (z-score = -2.16; p = .031)</a:t>
            </a:r>
          </a:p>
          <a:p>
            <a:pPr lvl="1"/>
            <a:r>
              <a:rPr lang="en-US" dirty="0">
                <a:solidFill>
                  <a:schemeClr val="bg1"/>
                </a:solidFill>
                <a:latin typeface="Garamond" panose="02020404030301010803" pitchFamily="18" charset="0"/>
              </a:rPr>
              <a:t>Lower percent of drug treatment paid by Medicaid (-3.66; p &lt; .001)</a:t>
            </a:r>
          </a:p>
          <a:p>
            <a:pPr lvl="1"/>
            <a:r>
              <a:rPr lang="en-US" dirty="0">
                <a:solidFill>
                  <a:schemeClr val="bg1"/>
                </a:solidFill>
                <a:latin typeface="Garamond" panose="02020404030301010803" pitchFamily="18" charset="0"/>
              </a:rPr>
              <a:t>Higher per capita healthcare costs (5.71; p &lt; .001)</a:t>
            </a:r>
          </a:p>
          <a:p>
            <a:pPr lvl="1"/>
            <a:r>
              <a:rPr lang="en-US" dirty="0">
                <a:solidFill>
                  <a:schemeClr val="bg1"/>
                </a:solidFill>
                <a:latin typeface="Garamond" panose="02020404030301010803" pitchFamily="18" charset="0"/>
              </a:rPr>
              <a:t>Higher number of physically unhealthy days in a month (8.6; p &lt; .001)</a:t>
            </a:r>
          </a:p>
          <a:p>
            <a:pPr lvl="1"/>
            <a:r>
              <a:rPr lang="en-US" dirty="0">
                <a:solidFill>
                  <a:schemeClr val="bg1"/>
                </a:solidFill>
                <a:latin typeface="Garamond" panose="02020404030301010803" pitchFamily="18" charset="0"/>
              </a:rPr>
              <a:t>Lower high school graduation rate (-4.05; p &lt; .001)</a:t>
            </a:r>
          </a:p>
          <a:p>
            <a:pPr lvl="1"/>
            <a:r>
              <a:rPr lang="en-US" dirty="0">
                <a:solidFill>
                  <a:schemeClr val="bg1"/>
                </a:solidFill>
                <a:latin typeface="Garamond" panose="02020404030301010803" pitchFamily="18" charset="0"/>
              </a:rPr>
              <a:t>Smaller county size (-2.66, p = .008; -2.71, p = .007; medium and large versus small counties, respectively)</a:t>
            </a:r>
          </a:p>
          <a:p>
            <a:pPr lvl="1"/>
            <a:r>
              <a:rPr lang="en-US" dirty="0">
                <a:solidFill>
                  <a:schemeClr val="bg1"/>
                </a:solidFill>
                <a:latin typeface="Garamond" panose="02020404030301010803" pitchFamily="18" charset="0"/>
              </a:rPr>
              <a:t>More police officers per capita (8.74; p &lt; .001)</a:t>
            </a:r>
          </a:p>
          <a:p>
            <a:pPr marL="0" indent="0">
              <a:buNone/>
            </a:pPr>
            <a:endParaRPr lang="en-US" dirty="0">
              <a:solidFill>
                <a:schemeClr val="bg1"/>
              </a:solidFill>
              <a:latin typeface="Garamond" panose="02020404030301010803" pitchFamily="18" charset="0"/>
            </a:endParaRPr>
          </a:p>
          <a:p>
            <a:pPr marL="0" indent="0">
              <a:buNone/>
            </a:pPr>
            <a:r>
              <a:rPr lang="en-US" dirty="0">
                <a:solidFill>
                  <a:schemeClr val="bg1"/>
                </a:solidFill>
                <a:latin typeface="Garamond" panose="02020404030301010803" pitchFamily="18" charset="0"/>
              </a:rPr>
              <a:t>Controlling for other factors, </a:t>
            </a:r>
            <a:r>
              <a:rPr lang="en-US" u="sng" dirty="0">
                <a:solidFill>
                  <a:schemeClr val="bg1"/>
                </a:solidFill>
                <a:latin typeface="Garamond" panose="02020404030301010803" pitchFamily="18" charset="0"/>
              </a:rPr>
              <a:t>violent crime rate did not predict incarceration rate</a:t>
            </a:r>
            <a:r>
              <a:rPr lang="en-US" dirty="0">
                <a:solidFill>
                  <a:schemeClr val="bg1"/>
                </a:solidFill>
                <a:latin typeface="Garamond" panose="02020404030301010803" pitchFamily="18" charset="0"/>
              </a:rPr>
              <a:t>.</a:t>
            </a:r>
          </a:p>
        </p:txBody>
      </p:sp>
    </p:spTree>
    <p:extLst>
      <p:ext uri="{BB962C8B-B14F-4D97-AF65-F5344CB8AC3E}">
        <p14:creationId xmlns:p14="http://schemas.microsoft.com/office/powerpoint/2010/main" val="4198251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75D32-2085-4B54-9303-3A94F49554DB}"/>
              </a:ext>
            </a:extLst>
          </p:cNvPr>
          <p:cNvSpPr>
            <a:spLocks noGrp="1"/>
          </p:cNvSpPr>
          <p:nvPr>
            <p:ph type="title"/>
          </p:nvPr>
        </p:nvSpPr>
        <p:spPr>
          <a:xfrm>
            <a:off x="1066800" y="2964488"/>
            <a:ext cx="10058400" cy="1450757"/>
          </a:xfrm>
        </p:spPr>
        <p:txBody>
          <a:bodyPr>
            <a:noAutofit/>
          </a:bodyPr>
          <a:lstStyle/>
          <a:p>
            <a:pPr algn="ctr"/>
            <a:r>
              <a:rPr lang="en-US" dirty="0">
                <a:latin typeface="Garamond" panose="02020404030301010803" pitchFamily="18" charset="0"/>
              </a:rPr>
              <a:t>Examining Cascade of Care for Justice Involved Individuals with Substance Use and Mental Health Needs</a:t>
            </a:r>
          </a:p>
        </p:txBody>
      </p:sp>
    </p:spTree>
    <p:extLst>
      <p:ext uri="{BB962C8B-B14F-4D97-AF65-F5344CB8AC3E}">
        <p14:creationId xmlns:p14="http://schemas.microsoft.com/office/powerpoint/2010/main" val="3036000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80105-E771-42D9-8061-EFC4DDB87131}"/>
              </a:ext>
            </a:extLst>
          </p:cNvPr>
          <p:cNvSpPr>
            <a:spLocks noGrp="1"/>
          </p:cNvSpPr>
          <p:nvPr>
            <p:ph type="title"/>
          </p:nvPr>
        </p:nvSpPr>
        <p:spPr>
          <a:xfrm>
            <a:off x="1097280" y="286604"/>
            <a:ext cx="10058400" cy="1159138"/>
          </a:xfrm>
        </p:spPr>
        <p:txBody>
          <a:bodyPr/>
          <a:lstStyle/>
          <a:p>
            <a:r>
              <a:rPr lang="en-US" dirty="0">
                <a:solidFill>
                  <a:schemeClr val="bg1"/>
                </a:solidFill>
                <a:latin typeface="Garamond" panose="02020404030301010803" pitchFamily="18" charset="0"/>
              </a:rPr>
              <a:t>Background</a:t>
            </a:r>
          </a:p>
        </p:txBody>
      </p:sp>
      <p:sp>
        <p:nvSpPr>
          <p:cNvPr id="3" name="Content Placeholder 2">
            <a:extLst>
              <a:ext uri="{FF2B5EF4-FFF2-40B4-BE49-F238E27FC236}">
                <a16:creationId xmlns:a16="http://schemas.microsoft.com/office/drawing/2014/main" id="{D86137AB-4762-467E-89D6-3B1163271156}"/>
              </a:ext>
            </a:extLst>
          </p:cNvPr>
          <p:cNvSpPr>
            <a:spLocks noGrp="1"/>
          </p:cNvSpPr>
          <p:nvPr>
            <p:ph idx="1"/>
          </p:nvPr>
        </p:nvSpPr>
        <p:spPr>
          <a:xfrm>
            <a:off x="1097280" y="1717589"/>
            <a:ext cx="10058400" cy="4151505"/>
          </a:xfrm>
        </p:spPr>
        <p:txBody>
          <a:bodyPr>
            <a:normAutofit lnSpcReduction="10000"/>
          </a:bodyPr>
          <a:lstStyle/>
          <a:p>
            <a:pPr marL="0" indent="0">
              <a:buNone/>
            </a:pPr>
            <a:r>
              <a:rPr lang="en-US" dirty="0">
                <a:solidFill>
                  <a:schemeClr val="bg1"/>
                </a:solidFill>
                <a:latin typeface="Garamond" panose="02020404030301010803" pitchFamily="18" charset="0"/>
              </a:rPr>
              <a:t>Substance use and mental health disorders in justice-involved populations</a:t>
            </a:r>
          </a:p>
          <a:p>
            <a:pPr>
              <a:buFont typeface="Arial" panose="020B0604020202020204" pitchFamily="34" charset="0"/>
              <a:buChar char="•"/>
            </a:pPr>
            <a:r>
              <a:rPr lang="en-US" dirty="0">
                <a:solidFill>
                  <a:schemeClr val="bg1"/>
                </a:solidFill>
                <a:latin typeface="Garamond" panose="02020404030301010803" pitchFamily="18" charset="0"/>
              </a:rPr>
              <a:t> 44% have a mental health disorder compared to 21% of the general population</a:t>
            </a:r>
          </a:p>
          <a:p>
            <a:pPr>
              <a:buFont typeface="Arial" panose="020B0604020202020204" pitchFamily="34" charset="0"/>
              <a:buChar char="•"/>
            </a:pPr>
            <a:r>
              <a:rPr lang="en-US" dirty="0">
                <a:solidFill>
                  <a:schemeClr val="bg1"/>
                </a:solidFill>
                <a:latin typeface="Garamond" panose="02020404030301010803" pitchFamily="18" charset="0"/>
              </a:rPr>
              <a:t> 63% of individuals in county jails met SUD criteria compared to 5% of the general population</a:t>
            </a:r>
          </a:p>
          <a:p>
            <a:pPr marL="0" indent="0">
              <a:buNone/>
            </a:pPr>
            <a:endParaRPr lang="en-US" dirty="0">
              <a:solidFill>
                <a:schemeClr val="bg1"/>
              </a:solidFill>
              <a:latin typeface="Garamond" panose="02020404030301010803" pitchFamily="18" charset="0"/>
            </a:endParaRPr>
          </a:p>
          <a:p>
            <a:pPr marL="0" indent="0">
              <a:buNone/>
            </a:pPr>
            <a:r>
              <a:rPr lang="en-US" dirty="0">
                <a:solidFill>
                  <a:schemeClr val="bg1"/>
                </a:solidFill>
                <a:latin typeface="Garamond" panose="02020404030301010803" pitchFamily="18" charset="0"/>
              </a:rPr>
              <a:t>SUD and mental health needs are associated with numerous undesirable outcomes for this population</a:t>
            </a:r>
          </a:p>
          <a:p>
            <a:pPr marL="0" indent="0">
              <a:buNone/>
            </a:pPr>
            <a:endParaRPr lang="en-US" dirty="0">
              <a:solidFill>
                <a:schemeClr val="bg1"/>
              </a:solidFill>
              <a:latin typeface="Garamond" panose="02020404030301010803" pitchFamily="18" charset="0"/>
            </a:endParaRPr>
          </a:p>
          <a:p>
            <a:pPr marL="0" indent="0">
              <a:buNone/>
            </a:pPr>
            <a:r>
              <a:rPr lang="en-US" dirty="0">
                <a:solidFill>
                  <a:schemeClr val="bg1"/>
                </a:solidFill>
                <a:latin typeface="Garamond" panose="02020404030301010803" pitchFamily="18" charset="0"/>
              </a:rPr>
              <a:t>Jails and prisons have become the largest provider for behavioral health services</a:t>
            </a:r>
          </a:p>
          <a:p>
            <a:pPr marL="0" indent="0">
              <a:buNone/>
            </a:pPr>
            <a:endParaRPr lang="en-US" dirty="0">
              <a:solidFill>
                <a:schemeClr val="bg1"/>
              </a:solidFill>
              <a:latin typeface="Garamond" panose="02020404030301010803" pitchFamily="18" charset="0"/>
            </a:endParaRPr>
          </a:p>
          <a:p>
            <a:pPr marL="0" indent="0">
              <a:buNone/>
            </a:pPr>
            <a:r>
              <a:rPr lang="en-US" dirty="0">
                <a:solidFill>
                  <a:schemeClr val="bg1"/>
                </a:solidFill>
                <a:latin typeface="Garamond" panose="02020404030301010803" pitchFamily="18" charset="0"/>
              </a:rPr>
              <a:t>Capacity to treat in the community is often limited—especially in rural communities and those servicing low-income and minority populations</a:t>
            </a:r>
          </a:p>
        </p:txBody>
      </p:sp>
    </p:spTree>
    <p:extLst>
      <p:ext uri="{BB962C8B-B14F-4D97-AF65-F5344CB8AC3E}">
        <p14:creationId xmlns:p14="http://schemas.microsoft.com/office/powerpoint/2010/main" val="1257187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96FCF-AE71-428C-8507-419924D24E21}"/>
              </a:ext>
            </a:extLst>
          </p:cNvPr>
          <p:cNvSpPr>
            <a:spLocks noGrp="1"/>
          </p:cNvSpPr>
          <p:nvPr>
            <p:ph type="title"/>
          </p:nvPr>
        </p:nvSpPr>
        <p:spPr>
          <a:xfrm>
            <a:off x="1097280" y="286603"/>
            <a:ext cx="10058400" cy="961429"/>
          </a:xfrm>
        </p:spPr>
        <p:txBody>
          <a:bodyPr/>
          <a:lstStyle/>
          <a:p>
            <a:r>
              <a:rPr lang="en-US" dirty="0">
                <a:solidFill>
                  <a:schemeClr val="bg1"/>
                </a:solidFill>
                <a:latin typeface="Garamond" panose="02020404030301010803" pitchFamily="18" charset="0"/>
              </a:rPr>
              <a:t>Cascade of Care</a:t>
            </a:r>
          </a:p>
        </p:txBody>
      </p:sp>
      <p:sp>
        <p:nvSpPr>
          <p:cNvPr id="3" name="Content Placeholder 2">
            <a:extLst>
              <a:ext uri="{FF2B5EF4-FFF2-40B4-BE49-F238E27FC236}">
                <a16:creationId xmlns:a16="http://schemas.microsoft.com/office/drawing/2014/main" id="{AD483EFF-5429-443C-B1CD-59704942A9B6}"/>
              </a:ext>
            </a:extLst>
          </p:cNvPr>
          <p:cNvSpPr>
            <a:spLocks noGrp="1"/>
          </p:cNvSpPr>
          <p:nvPr>
            <p:ph idx="1"/>
          </p:nvPr>
        </p:nvSpPr>
        <p:spPr>
          <a:xfrm>
            <a:off x="1036320" y="1248032"/>
            <a:ext cx="10058400" cy="4373926"/>
          </a:xfrm>
        </p:spPr>
        <p:txBody>
          <a:bodyPr>
            <a:normAutofit lnSpcReduction="10000"/>
          </a:bodyPr>
          <a:lstStyle/>
          <a:p>
            <a:pPr marL="0" lvl="0" indent="0">
              <a:lnSpc>
                <a:spcPct val="100000"/>
              </a:lnSpc>
              <a:spcBef>
                <a:spcPts val="0"/>
              </a:spcBef>
              <a:spcAft>
                <a:spcPts val="0"/>
              </a:spcAft>
              <a:buClrTx/>
              <a:buSzTx/>
              <a:buNone/>
              <a:defRPr/>
            </a:pPr>
            <a:r>
              <a:rPr lang="en-US" sz="2200" dirty="0">
                <a:solidFill>
                  <a:schemeClr val="bg1"/>
                </a:solidFill>
                <a:latin typeface="Garamond" panose="02020404030301010803" pitchFamily="18" charset="0"/>
              </a:rPr>
              <a:t>Method of tracking individuals through stages of care from </a:t>
            </a:r>
          </a:p>
          <a:p>
            <a:pPr marL="0" lvl="0" indent="0">
              <a:lnSpc>
                <a:spcPct val="100000"/>
              </a:lnSpc>
              <a:spcBef>
                <a:spcPts val="0"/>
              </a:spcBef>
              <a:spcAft>
                <a:spcPts val="0"/>
              </a:spcAft>
              <a:buClrTx/>
              <a:buSzTx/>
              <a:buNone/>
              <a:defRPr/>
            </a:pPr>
            <a:r>
              <a:rPr lang="en-US" sz="2200" dirty="0">
                <a:solidFill>
                  <a:schemeClr val="bg1"/>
                </a:solidFill>
                <a:latin typeface="Garamond" panose="02020404030301010803" pitchFamily="18" charset="0"/>
              </a:rPr>
              <a:t>identification to treatment completion</a:t>
            </a:r>
          </a:p>
          <a:p>
            <a:pPr marL="0" lvl="0" indent="0">
              <a:lnSpc>
                <a:spcPct val="100000"/>
              </a:lnSpc>
              <a:spcBef>
                <a:spcPts val="0"/>
              </a:spcBef>
              <a:spcAft>
                <a:spcPts val="0"/>
              </a:spcAft>
              <a:buClrTx/>
              <a:buSzTx/>
              <a:buNone/>
              <a:defRPr/>
            </a:pPr>
            <a:endParaRPr lang="en-US" sz="2200" dirty="0">
              <a:solidFill>
                <a:schemeClr val="bg1"/>
              </a:solidFill>
              <a:latin typeface="Garamond" panose="02020404030301010803" pitchFamily="18" charset="0"/>
            </a:endParaRPr>
          </a:p>
          <a:p>
            <a:pPr marL="0" lvl="0" indent="0">
              <a:lnSpc>
                <a:spcPct val="100000"/>
              </a:lnSpc>
              <a:spcBef>
                <a:spcPts val="0"/>
              </a:spcBef>
              <a:spcAft>
                <a:spcPts val="0"/>
              </a:spcAft>
              <a:buClrTx/>
              <a:buSzTx/>
              <a:buNone/>
              <a:defRPr/>
            </a:pPr>
            <a:r>
              <a:rPr lang="en-US" sz="2200" dirty="0">
                <a:solidFill>
                  <a:schemeClr val="bg1"/>
                </a:solidFill>
                <a:latin typeface="Garamond" panose="02020404030301010803" pitchFamily="18" charset="0"/>
              </a:rPr>
              <a:t>Provides an objective view of which stages may be inhibiting quality care</a:t>
            </a:r>
          </a:p>
          <a:p>
            <a:pPr marL="457200" lvl="1" indent="0">
              <a:lnSpc>
                <a:spcPct val="100000"/>
              </a:lnSpc>
              <a:spcBef>
                <a:spcPts val="0"/>
              </a:spcBef>
              <a:spcAft>
                <a:spcPts val="0"/>
              </a:spcAft>
              <a:buClrTx/>
              <a:buNone/>
              <a:defRPr/>
            </a:pPr>
            <a:endParaRPr lang="en-US" sz="2200" dirty="0">
              <a:solidFill>
                <a:schemeClr val="bg1"/>
              </a:solidFill>
              <a:latin typeface="Garamond" panose="02020404030301010803" pitchFamily="18" charset="0"/>
            </a:endParaRPr>
          </a:p>
          <a:p>
            <a:pPr marL="0" lvl="0" indent="0">
              <a:lnSpc>
                <a:spcPct val="100000"/>
              </a:lnSpc>
              <a:spcBef>
                <a:spcPts val="0"/>
              </a:spcBef>
              <a:spcAft>
                <a:spcPts val="0"/>
              </a:spcAft>
              <a:buClrTx/>
              <a:buSzTx/>
              <a:buNone/>
              <a:defRPr/>
            </a:pPr>
            <a:r>
              <a:rPr lang="en-US" sz="2200" dirty="0">
                <a:solidFill>
                  <a:schemeClr val="bg1"/>
                </a:solidFill>
                <a:latin typeface="Garamond" panose="02020404030301010803" pitchFamily="18" charset="0"/>
              </a:rPr>
              <a:t>Previously used in HIV/AIDS, Diabetes, etc.</a:t>
            </a:r>
          </a:p>
          <a:p>
            <a:pPr marL="0" lvl="0" indent="0">
              <a:lnSpc>
                <a:spcPct val="100000"/>
              </a:lnSpc>
              <a:spcBef>
                <a:spcPts val="0"/>
              </a:spcBef>
              <a:spcAft>
                <a:spcPts val="0"/>
              </a:spcAft>
              <a:buClrTx/>
              <a:buSzTx/>
              <a:buNone/>
              <a:defRPr/>
            </a:pPr>
            <a:endParaRPr lang="en-US" sz="2200" dirty="0">
              <a:solidFill>
                <a:schemeClr val="bg1"/>
              </a:solidFill>
              <a:latin typeface="Garamond" panose="02020404030301010803" pitchFamily="18" charset="0"/>
            </a:endParaRPr>
          </a:p>
          <a:p>
            <a:pPr marL="0" lvl="0" indent="0">
              <a:lnSpc>
                <a:spcPct val="100000"/>
              </a:lnSpc>
              <a:spcBef>
                <a:spcPts val="0"/>
              </a:spcBef>
              <a:spcAft>
                <a:spcPts val="0"/>
              </a:spcAft>
              <a:buClrTx/>
              <a:buSzTx/>
              <a:buNone/>
              <a:defRPr/>
            </a:pPr>
            <a:r>
              <a:rPr lang="en-US" sz="2200" dirty="0">
                <a:solidFill>
                  <a:schemeClr val="bg1"/>
                </a:solidFill>
                <a:latin typeface="Garamond" panose="02020404030301010803" pitchFamily="18" charset="0"/>
              </a:rPr>
              <a:t>Found that targeting gaps at each individual stage of the cascade was more </a:t>
            </a:r>
          </a:p>
          <a:p>
            <a:pPr marL="0" lvl="0" indent="0">
              <a:lnSpc>
                <a:spcPct val="100000"/>
              </a:lnSpc>
              <a:spcBef>
                <a:spcPts val="0"/>
              </a:spcBef>
              <a:spcAft>
                <a:spcPts val="0"/>
              </a:spcAft>
              <a:buClrTx/>
              <a:buSzTx/>
              <a:buNone/>
              <a:defRPr/>
            </a:pPr>
            <a:r>
              <a:rPr lang="en-US" sz="2200" dirty="0">
                <a:solidFill>
                  <a:schemeClr val="bg1"/>
                </a:solidFill>
                <a:latin typeface="Garamond" panose="02020404030301010803" pitchFamily="18" charset="0"/>
              </a:rPr>
              <a:t>effective than attempting to improve care as a whole</a:t>
            </a:r>
          </a:p>
          <a:p>
            <a:pPr marL="0" lvl="0" indent="0">
              <a:lnSpc>
                <a:spcPct val="100000"/>
              </a:lnSpc>
              <a:spcBef>
                <a:spcPts val="0"/>
              </a:spcBef>
              <a:spcAft>
                <a:spcPts val="0"/>
              </a:spcAft>
              <a:buClrTx/>
              <a:buSzTx/>
              <a:buNone/>
              <a:defRPr/>
            </a:pPr>
            <a:endParaRPr lang="en-US" sz="2200" dirty="0">
              <a:solidFill>
                <a:schemeClr val="bg1"/>
              </a:solidFill>
              <a:latin typeface="Garamond" panose="02020404030301010803" pitchFamily="18" charset="0"/>
            </a:endParaRPr>
          </a:p>
          <a:p>
            <a:pPr marL="0" lvl="0" indent="0">
              <a:lnSpc>
                <a:spcPct val="100000"/>
              </a:lnSpc>
              <a:spcBef>
                <a:spcPts val="0"/>
              </a:spcBef>
              <a:spcAft>
                <a:spcPts val="0"/>
              </a:spcAft>
              <a:buClrTx/>
              <a:buSzTx/>
              <a:buNone/>
              <a:defRPr/>
            </a:pPr>
            <a:r>
              <a:rPr lang="en-US" sz="2200" dirty="0">
                <a:solidFill>
                  <a:schemeClr val="bg1"/>
                </a:solidFill>
                <a:latin typeface="Garamond" panose="02020404030301010803" pitchFamily="18" charset="0"/>
              </a:rPr>
              <a:t>Assists in: </a:t>
            </a:r>
          </a:p>
          <a:p>
            <a:pPr marL="342900" lvl="0" indent="-342900">
              <a:lnSpc>
                <a:spcPct val="100000"/>
              </a:lnSpc>
              <a:spcBef>
                <a:spcPts val="0"/>
              </a:spcBef>
              <a:spcAft>
                <a:spcPts val="0"/>
              </a:spcAft>
              <a:buClrTx/>
              <a:buSzTx/>
              <a:buFont typeface="Arial" panose="020B0604020202020204" pitchFamily="34" charset="0"/>
              <a:buChar char="•"/>
              <a:defRPr/>
            </a:pPr>
            <a:r>
              <a:rPr lang="en-US" sz="2200" dirty="0">
                <a:solidFill>
                  <a:schemeClr val="bg1"/>
                </a:solidFill>
                <a:latin typeface="Garamond" panose="02020404030301010803" pitchFamily="18" charset="0"/>
              </a:rPr>
              <a:t>Targeting where policy and implementation require attention</a:t>
            </a:r>
          </a:p>
          <a:p>
            <a:pPr marL="342900" lvl="0" indent="-342900">
              <a:lnSpc>
                <a:spcPct val="100000"/>
              </a:lnSpc>
              <a:spcBef>
                <a:spcPts val="0"/>
              </a:spcBef>
              <a:spcAft>
                <a:spcPts val="0"/>
              </a:spcAft>
              <a:buClrTx/>
              <a:buSzTx/>
              <a:buFont typeface="Arial" panose="020B0604020202020204" pitchFamily="34" charset="0"/>
              <a:buChar char="•"/>
              <a:defRPr/>
            </a:pPr>
            <a:r>
              <a:rPr lang="en-US" sz="2200" dirty="0">
                <a:solidFill>
                  <a:schemeClr val="bg1"/>
                </a:solidFill>
                <a:latin typeface="Garamond" panose="02020404030301010803" pitchFamily="18" charset="0"/>
              </a:rPr>
              <a:t>Planning treatment capacity for long term health issues</a:t>
            </a:r>
          </a:p>
          <a:p>
            <a:pPr marL="342900" lvl="0" indent="-342900">
              <a:lnSpc>
                <a:spcPct val="100000"/>
              </a:lnSpc>
              <a:spcBef>
                <a:spcPts val="0"/>
              </a:spcBef>
              <a:spcAft>
                <a:spcPts val="0"/>
              </a:spcAft>
              <a:buClrTx/>
              <a:buSzTx/>
              <a:buFont typeface="Arial" panose="020B0604020202020204" pitchFamily="34" charset="0"/>
              <a:buChar char="•"/>
              <a:defRPr/>
            </a:pPr>
            <a:r>
              <a:rPr lang="en-US" sz="2200" dirty="0">
                <a:solidFill>
                  <a:schemeClr val="bg1"/>
                </a:solidFill>
                <a:latin typeface="Garamond" panose="02020404030301010803" pitchFamily="18" charset="0"/>
              </a:rPr>
              <a:t>Improving quality of care and data tracking</a:t>
            </a:r>
          </a:p>
          <a:p>
            <a:endParaRPr lang="en-US" dirty="0">
              <a:solidFill>
                <a:schemeClr val="bg1"/>
              </a:solidFill>
              <a:latin typeface="Garamond" panose="02020404030301010803" pitchFamily="18" charset="0"/>
            </a:endParaRPr>
          </a:p>
        </p:txBody>
      </p:sp>
      <p:graphicFrame>
        <p:nvGraphicFramePr>
          <p:cNvPr id="4" name="Content Placeholder 3">
            <a:extLst>
              <a:ext uri="{FF2B5EF4-FFF2-40B4-BE49-F238E27FC236}">
                <a16:creationId xmlns:a16="http://schemas.microsoft.com/office/drawing/2014/main" id="{FE75A34E-5D21-4EF2-9A4D-59D7F9D058C1}"/>
              </a:ext>
            </a:extLst>
          </p:cNvPr>
          <p:cNvGraphicFramePr>
            <a:graphicFrameLocks/>
          </p:cNvGraphicFramePr>
          <p:nvPr/>
        </p:nvGraphicFramePr>
        <p:xfrm>
          <a:off x="4933688" y="286603"/>
          <a:ext cx="10985888" cy="5473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5309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B6DA5BF9-181B-4E38-B19F-ECC0DD740FCF}"/>
              </a:ext>
            </a:extLst>
          </p:cNvPr>
          <p:cNvGraphicFramePr/>
          <p:nvPr/>
        </p:nvGraphicFramePr>
        <p:xfrm>
          <a:off x="1967965" y="345688"/>
          <a:ext cx="8201947" cy="5820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8225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75D32-2085-4B54-9303-3A94F49554DB}"/>
              </a:ext>
            </a:extLst>
          </p:cNvPr>
          <p:cNvSpPr>
            <a:spLocks noGrp="1"/>
          </p:cNvSpPr>
          <p:nvPr>
            <p:ph type="title"/>
          </p:nvPr>
        </p:nvSpPr>
        <p:spPr>
          <a:xfrm>
            <a:off x="1066800" y="398572"/>
            <a:ext cx="10058400" cy="862670"/>
          </a:xfrm>
        </p:spPr>
        <p:txBody>
          <a:bodyPr>
            <a:noAutofit/>
          </a:bodyPr>
          <a:lstStyle/>
          <a:p>
            <a:r>
              <a:rPr lang="en-US" dirty="0">
                <a:solidFill>
                  <a:schemeClr val="bg1"/>
                </a:solidFill>
                <a:latin typeface="Garamond" panose="02020404030301010803" pitchFamily="18" charset="0"/>
              </a:rPr>
              <a:t>Study Aims and Methods</a:t>
            </a:r>
          </a:p>
        </p:txBody>
      </p:sp>
      <p:sp>
        <p:nvSpPr>
          <p:cNvPr id="5" name="Content Placeholder 4">
            <a:extLst>
              <a:ext uri="{FF2B5EF4-FFF2-40B4-BE49-F238E27FC236}">
                <a16:creationId xmlns:a16="http://schemas.microsoft.com/office/drawing/2014/main" id="{A845C38A-81B7-437C-9D73-10CBC3AF9B5A}"/>
              </a:ext>
            </a:extLst>
          </p:cNvPr>
          <p:cNvSpPr>
            <a:spLocks noGrp="1"/>
          </p:cNvSpPr>
          <p:nvPr>
            <p:ph idx="1"/>
          </p:nvPr>
        </p:nvSpPr>
        <p:spPr>
          <a:xfrm>
            <a:off x="1097280" y="1524000"/>
            <a:ext cx="10058400" cy="4606351"/>
          </a:xfrm>
        </p:spPr>
        <p:txBody>
          <a:bodyPr>
            <a:normAutofit fontScale="92500" lnSpcReduction="10000"/>
          </a:bodyPr>
          <a:lstStyle/>
          <a:p>
            <a:pPr marL="201168" lvl="1" indent="0">
              <a:buNone/>
            </a:pPr>
            <a:r>
              <a:rPr lang="en-US" sz="2400" dirty="0">
                <a:solidFill>
                  <a:schemeClr val="bg1"/>
                </a:solidFill>
                <a:latin typeface="Garamond" panose="02020404030301010803" pitchFamily="18" charset="0"/>
              </a:rPr>
              <a:t>Explore whether patterns exist on how agencies move clients through the cascade of care for mental health (MH) and substance use disorder (SUD) treatment.</a:t>
            </a:r>
          </a:p>
          <a:p>
            <a:pPr lvl="1"/>
            <a:r>
              <a:rPr lang="en-US" sz="1900" dirty="0">
                <a:solidFill>
                  <a:schemeClr val="bg1"/>
                </a:solidFill>
                <a:latin typeface="Garamond" panose="02020404030301010803" pitchFamily="18" charset="0"/>
              </a:rPr>
              <a:t>Method: Latent Class Analysis to identify patterns among PRACTITIONER REPORTED rates of positive screening, treatment referrals, and treatment engagement. </a:t>
            </a:r>
          </a:p>
          <a:p>
            <a:pPr marL="201168" lvl="1" indent="0">
              <a:buNone/>
            </a:pPr>
            <a:endParaRPr lang="en-US" sz="2400" dirty="0">
              <a:solidFill>
                <a:schemeClr val="bg1"/>
              </a:solidFill>
              <a:latin typeface="Garamond" panose="02020404030301010803" pitchFamily="18" charset="0"/>
            </a:endParaRPr>
          </a:p>
          <a:p>
            <a:pPr marL="201168" lvl="1" indent="0">
              <a:buNone/>
            </a:pPr>
            <a:endParaRPr lang="en-US" sz="2400" dirty="0">
              <a:solidFill>
                <a:schemeClr val="bg1"/>
              </a:solidFill>
              <a:latin typeface="Garamond" panose="02020404030301010803" pitchFamily="18" charset="0"/>
            </a:endParaRPr>
          </a:p>
          <a:p>
            <a:pPr marL="201168" lvl="1" indent="0">
              <a:buNone/>
            </a:pPr>
            <a:r>
              <a:rPr lang="en-US" sz="2400" dirty="0">
                <a:solidFill>
                  <a:schemeClr val="bg1"/>
                </a:solidFill>
                <a:latin typeface="Garamond" panose="02020404030301010803" pitchFamily="18" charset="0"/>
              </a:rPr>
              <a:t>Examine the characteristics of agencies that report shortfalls and gaps in care at various stages of the cascade.</a:t>
            </a:r>
          </a:p>
          <a:p>
            <a:pPr lvl="1"/>
            <a:r>
              <a:rPr lang="en-US" dirty="0">
                <a:solidFill>
                  <a:schemeClr val="bg1"/>
                </a:solidFill>
                <a:latin typeface="Garamond" panose="02020404030301010803" pitchFamily="18" charset="0"/>
              </a:rPr>
              <a:t>Method: Compare characteristics of agencies included in each latent class, as well as the group of agencies that reported not knowing their rates of use. </a:t>
            </a:r>
          </a:p>
          <a:p>
            <a:pPr marL="201168" lvl="1" indent="0">
              <a:buNone/>
            </a:pPr>
            <a:endParaRPr lang="en-US" sz="2400" dirty="0">
              <a:solidFill>
                <a:schemeClr val="bg1"/>
              </a:solidFill>
              <a:latin typeface="Garamond" panose="02020404030301010803" pitchFamily="18" charset="0"/>
            </a:endParaRPr>
          </a:p>
          <a:p>
            <a:pPr marL="201168" lvl="1" indent="0">
              <a:buNone/>
            </a:pPr>
            <a:endParaRPr lang="en-US" sz="2400" dirty="0">
              <a:solidFill>
                <a:schemeClr val="bg1"/>
              </a:solidFill>
              <a:latin typeface="Garamond" panose="02020404030301010803" pitchFamily="18" charset="0"/>
            </a:endParaRPr>
          </a:p>
          <a:p>
            <a:pPr marL="201168" lvl="1" indent="0">
              <a:buNone/>
            </a:pPr>
            <a:r>
              <a:rPr lang="en-US" sz="2400" dirty="0">
                <a:solidFill>
                  <a:schemeClr val="bg1"/>
                </a:solidFill>
                <a:latin typeface="Garamond" panose="02020404030301010803" pitchFamily="18" charset="0"/>
              </a:rPr>
              <a:t>Examine factors that predict class membership.</a:t>
            </a:r>
          </a:p>
          <a:p>
            <a:pPr lvl="1"/>
            <a:r>
              <a:rPr lang="en-US" sz="1900" dirty="0">
                <a:solidFill>
                  <a:schemeClr val="bg1"/>
                </a:solidFill>
                <a:latin typeface="Garamond" panose="02020404030301010803" pitchFamily="18" charset="0"/>
              </a:rPr>
              <a:t>Method: Simultaneous estimation of classes and predictors of class membership using GSEM</a:t>
            </a:r>
          </a:p>
          <a:p>
            <a:pPr lvl="1"/>
            <a:endParaRPr lang="en-US" sz="2400" dirty="0">
              <a:solidFill>
                <a:schemeClr val="bg1"/>
              </a:solidFill>
              <a:latin typeface="Garamond" panose="02020404030301010803" pitchFamily="18" charset="0"/>
            </a:endParaRPr>
          </a:p>
          <a:p>
            <a:pPr marL="201168" lvl="1" indent="0">
              <a:buNone/>
            </a:pPr>
            <a:endParaRPr lang="en-US" sz="2400" dirty="0">
              <a:solidFill>
                <a:schemeClr val="bg1"/>
              </a:solidFill>
              <a:latin typeface="Garamond" panose="02020404030301010803" pitchFamily="18" charset="0"/>
            </a:endParaRPr>
          </a:p>
          <a:p>
            <a:pPr marL="201168" lvl="1" indent="0">
              <a:buNone/>
            </a:pPr>
            <a:endParaRPr lang="en-US" sz="24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22386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A99D-EE43-4320-BDDE-8AEC5A337E19}"/>
              </a:ext>
            </a:extLst>
          </p:cNvPr>
          <p:cNvSpPr>
            <a:spLocks noGrp="1"/>
          </p:cNvSpPr>
          <p:nvPr>
            <p:ph type="title"/>
          </p:nvPr>
        </p:nvSpPr>
        <p:spPr>
          <a:xfrm>
            <a:off x="838199" y="-124570"/>
            <a:ext cx="10515600" cy="1144073"/>
          </a:xfrm>
        </p:spPr>
        <p:txBody>
          <a:bodyPr>
            <a:normAutofit/>
          </a:bodyPr>
          <a:lstStyle/>
          <a:p>
            <a:pPr algn="ctr"/>
            <a:r>
              <a:rPr lang="en-US" sz="3600" dirty="0">
                <a:solidFill>
                  <a:schemeClr val="bg1"/>
                </a:solidFill>
                <a:latin typeface="Garamond" panose="02020404030301010803" pitchFamily="18" charset="0"/>
              </a:rPr>
              <a:t>Progression of MH and SUD Care by Latent Class</a:t>
            </a:r>
          </a:p>
        </p:txBody>
      </p:sp>
      <p:graphicFrame>
        <p:nvGraphicFramePr>
          <p:cNvPr id="8" name="Chart 7">
            <a:extLst>
              <a:ext uri="{FF2B5EF4-FFF2-40B4-BE49-F238E27FC236}">
                <a16:creationId xmlns:a16="http://schemas.microsoft.com/office/drawing/2014/main" id="{C471BDD5-FA4E-4B03-BFD0-25F636628C1E}"/>
              </a:ext>
            </a:extLst>
          </p:cNvPr>
          <p:cNvGraphicFramePr>
            <a:graphicFrameLocks/>
          </p:cNvGraphicFramePr>
          <p:nvPr/>
        </p:nvGraphicFramePr>
        <p:xfrm>
          <a:off x="1712270" y="1208839"/>
          <a:ext cx="9641529" cy="5046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605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7DE10D-A6C5-4989-8D57-9473551768BF}"/>
              </a:ext>
            </a:extLst>
          </p:cNvPr>
          <p:cNvPicPr>
            <a:picLocks noChangeAspect="1"/>
          </p:cNvPicPr>
          <p:nvPr/>
        </p:nvPicPr>
        <p:blipFill>
          <a:blip r:embed="rId2"/>
          <a:stretch>
            <a:fillRect/>
          </a:stretch>
        </p:blipFill>
        <p:spPr>
          <a:xfrm>
            <a:off x="1421454" y="849484"/>
            <a:ext cx="9154890" cy="5488293"/>
          </a:xfrm>
          <a:prstGeom prst="rect">
            <a:avLst/>
          </a:prstGeom>
        </p:spPr>
      </p:pic>
      <p:sp>
        <p:nvSpPr>
          <p:cNvPr id="2" name="Title 1">
            <a:extLst>
              <a:ext uri="{FF2B5EF4-FFF2-40B4-BE49-F238E27FC236}">
                <a16:creationId xmlns:a16="http://schemas.microsoft.com/office/drawing/2014/main" id="{7B674534-E762-4F81-A6CD-94DCA4A730CE}"/>
              </a:ext>
            </a:extLst>
          </p:cNvPr>
          <p:cNvSpPr>
            <a:spLocks noGrp="1"/>
          </p:cNvSpPr>
          <p:nvPr>
            <p:ph type="title"/>
          </p:nvPr>
        </p:nvSpPr>
        <p:spPr>
          <a:xfrm>
            <a:off x="2642685" y="-113878"/>
            <a:ext cx="8663711" cy="998319"/>
          </a:xfrm>
        </p:spPr>
        <p:txBody>
          <a:bodyPr>
            <a:normAutofit/>
          </a:bodyPr>
          <a:lstStyle/>
          <a:p>
            <a:pPr algn="ctr"/>
            <a:r>
              <a:rPr lang="en-US" dirty="0">
                <a:solidFill>
                  <a:schemeClr val="bg1"/>
                </a:solidFill>
                <a:latin typeface="Garamond" panose="02020404030301010803" pitchFamily="18" charset="0"/>
                <a:cs typeface="Times New Roman" panose="02020603050405020304" pitchFamily="18" charset="0"/>
              </a:rPr>
              <a:t>Characteristics by Class</a:t>
            </a:r>
          </a:p>
        </p:txBody>
      </p:sp>
      <p:sp>
        <p:nvSpPr>
          <p:cNvPr id="5" name="Rectangle 4">
            <a:extLst>
              <a:ext uri="{FF2B5EF4-FFF2-40B4-BE49-F238E27FC236}">
                <a16:creationId xmlns:a16="http://schemas.microsoft.com/office/drawing/2014/main" id="{141F6DAA-0F3C-4A3B-BFD0-809F60CD64E5}"/>
              </a:ext>
            </a:extLst>
          </p:cNvPr>
          <p:cNvSpPr/>
          <p:nvPr/>
        </p:nvSpPr>
        <p:spPr>
          <a:xfrm>
            <a:off x="5628289" y="2227097"/>
            <a:ext cx="935421" cy="2597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3005A60-C9B3-466B-8C85-BDBF5B7A3C1D}"/>
              </a:ext>
            </a:extLst>
          </p:cNvPr>
          <p:cNvSpPr/>
          <p:nvPr/>
        </p:nvSpPr>
        <p:spPr>
          <a:xfrm>
            <a:off x="5651110" y="4240308"/>
            <a:ext cx="935421" cy="67791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BB30DC8-A974-461E-9861-AA660848F2A3}"/>
              </a:ext>
            </a:extLst>
          </p:cNvPr>
          <p:cNvSpPr/>
          <p:nvPr/>
        </p:nvSpPr>
        <p:spPr>
          <a:xfrm>
            <a:off x="5531188" y="3083713"/>
            <a:ext cx="935421" cy="74466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5C1BCE1-E015-432F-A508-C3E079B23662}"/>
              </a:ext>
            </a:extLst>
          </p:cNvPr>
          <p:cNvSpPr/>
          <p:nvPr/>
        </p:nvSpPr>
        <p:spPr>
          <a:xfrm>
            <a:off x="5649927" y="6010679"/>
            <a:ext cx="935421" cy="2597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224C773-8174-495B-9E4F-69A7F4CBA48B}"/>
              </a:ext>
            </a:extLst>
          </p:cNvPr>
          <p:cNvSpPr/>
          <p:nvPr/>
        </p:nvSpPr>
        <p:spPr>
          <a:xfrm>
            <a:off x="7775136" y="6008516"/>
            <a:ext cx="935421" cy="2597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1CBB455-7224-4186-A35E-143A05386218}"/>
              </a:ext>
            </a:extLst>
          </p:cNvPr>
          <p:cNvSpPr/>
          <p:nvPr/>
        </p:nvSpPr>
        <p:spPr>
          <a:xfrm>
            <a:off x="4493169" y="2227097"/>
            <a:ext cx="935421" cy="2597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13AF2D9-C700-4D6A-A2E7-ED2C5D2354D7}"/>
              </a:ext>
            </a:extLst>
          </p:cNvPr>
          <p:cNvSpPr/>
          <p:nvPr/>
        </p:nvSpPr>
        <p:spPr>
          <a:xfrm>
            <a:off x="4493169" y="4237524"/>
            <a:ext cx="935421" cy="67791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41F8962-B238-4B22-A2F8-BBA13C58B000}"/>
              </a:ext>
            </a:extLst>
          </p:cNvPr>
          <p:cNvSpPr/>
          <p:nvPr/>
        </p:nvSpPr>
        <p:spPr>
          <a:xfrm>
            <a:off x="4493169" y="3101193"/>
            <a:ext cx="935421" cy="74466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8C08409-12A8-4E23-8CE2-D6C0FF58F2B5}"/>
              </a:ext>
            </a:extLst>
          </p:cNvPr>
          <p:cNvSpPr/>
          <p:nvPr/>
        </p:nvSpPr>
        <p:spPr>
          <a:xfrm>
            <a:off x="4493169" y="6008516"/>
            <a:ext cx="935421" cy="25975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1033200-C604-4934-947C-778E6CD9094E}"/>
              </a:ext>
            </a:extLst>
          </p:cNvPr>
          <p:cNvSpPr/>
          <p:nvPr/>
        </p:nvSpPr>
        <p:spPr>
          <a:xfrm>
            <a:off x="691402" y="337683"/>
            <a:ext cx="2118762" cy="149409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1454352-5E56-4835-803B-366F07511F45}"/>
              </a:ext>
            </a:extLst>
          </p:cNvPr>
          <p:cNvSpPr txBox="1"/>
          <p:nvPr/>
        </p:nvSpPr>
        <p:spPr>
          <a:xfrm>
            <a:off x="691402" y="370475"/>
            <a:ext cx="2118762"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Differences that may explain the differences in service efficiency between classes</a:t>
            </a:r>
          </a:p>
        </p:txBody>
      </p:sp>
    </p:spTree>
    <p:extLst>
      <p:ext uri="{BB962C8B-B14F-4D97-AF65-F5344CB8AC3E}">
        <p14:creationId xmlns:p14="http://schemas.microsoft.com/office/powerpoint/2010/main" val="387675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3" grpId="0" animBg="1"/>
      <p:bldP spid="14" grpId="0" animBg="1"/>
      <p:bldP spid="16"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FB11F6-5625-4B9E-AFA3-4EDE49393E92}"/>
              </a:ext>
            </a:extLst>
          </p:cNvPr>
          <p:cNvPicPr>
            <a:picLocks noChangeAspect="1"/>
          </p:cNvPicPr>
          <p:nvPr/>
        </p:nvPicPr>
        <p:blipFill>
          <a:blip r:embed="rId3"/>
          <a:stretch>
            <a:fillRect/>
          </a:stretch>
        </p:blipFill>
        <p:spPr>
          <a:xfrm>
            <a:off x="1533516" y="1272206"/>
            <a:ext cx="8914103" cy="4811143"/>
          </a:xfrm>
          <a:prstGeom prst="rect">
            <a:avLst/>
          </a:prstGeom>
        </p:spPr>
      </p:pic>
      <p:sp>
        <p:nvSpPr>
          <p:cNvPr id="2" name="Title 1">
            <a:extLst>
              <a:ext uri="{FF2B5EF4-FFF2-40B4-BE49-F238E27FC236}">
                <a16:creationId xmlns:a16="http://schemas.microsoft.com/office/drawing/2014/main" id="{6F664E24-A958-408B-BE99-6D6F0A5DD5AC}"/>
              </a:ext>
            </a:extLst>
          </p:cNvPr>
          <p:cNvSpPr>
            <a:spLocks noGrp="1"/>
          </p:cNvSpPr>
          <p:nvPr>
            <p:ph type="title"/>
          </p:nvPr>
        </p:nvSpPr>
        <p:spPr>
          <a:xfrm>
            <a:off x="1097280" y="286603"/>
            <a:ext cx="10058400" cy="900171"/>
          </a:xfrm>
        </p:spPr>
        <p:txBody>
          <a:bodyPr/>
          <a:lstStyle/>
          <a:p>
            <a:pPr algn="ctr"/>
            <a:r>
              <a:rPr lang="en-US" dirty="0">
                <a:solidFill>
                  <a:schemeClr val="bg1"/>
                </a:solidFill>
                <a:latin typeface="Garamond" panose="02020404030301010803" pitchFamily="18" charset="0"/>
              </a:rPr>
              <a:t>Predictors of Class Membership</a:t>
            </a:r>
          </a:p>
        </p:txBody>
      </p:sp>
      <p:sp>
        <p:nvSpPr>
          <p:cNvPr id="9" name="Rectangle 8">
            <a:extLst>
              <a:ext uri="{FF2B5EF4-FFF2-40B4-BE49-F238E27FC236}">
                <a16:creationId xmlns:a16="http://schemas.microsoft.com/office/drawing/2014/main" id="{2A6F99D5-A45D-4200-92C7-32A00380D9A3}"/>
              </a:ext>
            </a:extLst>
          </p:cNvPr>
          <p:cNvSpPr/>
          <p:nvPr/>
        </p:nvSpPr>
        <p:spPr>
          <a:xfrm>
            <a:off x="5160579" y="2478623"/>
            <a:ext cx="935421" cy="2645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DBD3E07-D907-4A9C-B73A-AA2794F728CB}"/>
              </a:ext>
            </a:extLst>
          </p:cNvPr>
          <p:cNvSpPr/>
          <p:nvPr/>
        </p:nvSpPr>
        <p:spPr>
          <a:xfrm>
            <a:off x="7170958" y="3164423"/>
            <a:ext cx="935421" cy="2645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F92EAE3-75E5-4162-A9D8-D123A20BD5A1}"/>
              </a:ext>
            </a:extLst>
          </p:cNvPr>
          <p:cNvSpPr/>
          <p:nvPr/>
        </p:nvSpPr>
        <p:spPr>
          <a:xfrm>
            <a:off x="8967337" y="3413201"/>
            <a:ext cx="935421" cy="2645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95DB450-0098-4031-AF22-1A7A68D35B24}"/>
              </a:ext>
            </a:extLst>
          </p:cNvPr>
          <p:cNvSpPr/>
          <p:nvPr/>
        </p:nvSpPr>
        <p:spPr>
          <a:xfrm>
            <a:off x="5160578" y="3642905"/>
            <a:ext cx="935421" cy="2645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FEA7F364-2242-4978-9857-8DA5F7F8A5AF}"/>
              </a:ext>
            </a:extLst>
          </p:cNvPr>
          <p:cNvSpPr/>
          <p:nvPr/>
        </p:nvSpPr>
        <p:spPr>
          <a:xfrm>
            <a:off x="8967336" y="3654219"/>
            <a:ext cx="935421" cy="2645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436B27D-18AE-4386-A710-46713C8F49E5}"/>
              </a:ext>
            </a:extLst>
          </p:cNvPr>
          <p:cNvSpPr/>
          <p:nvPr/>
        </p:nvSpPr>
        <p:spPr>
          <a:xfrm>
            <a:off x="5160576" y="3386467"/>
            <a:ext cx="935421" cy="2645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570B828-34DB-4F1B-82B9-4B5B53F12EA8}"/>
              </a:ext>
            </a:extLst>
          </p:cNvPr>
          <p:cNvSpPr/>
          <p:nvPr/>
        </p:nvSpPr>
        <p:spPr>
          <a:xfrm>
            <a:off x="7170958" y="3650782"/>
            <a:ext cx="935421" cy="2645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F66E2E9-DCD0-47C2-9C9B-0E315836BEB8}"/>
              </a:ext>
            </a:extLst>
          </p:cNvPr>
          <p:cNvSpPr/>
          <p:nvPr/>
        </p:nvSpPr>
        <p:spPr>
          <a:xfrm>
            <a:off x="8975816" y="3164423"/>
            <a:ext cx="935421" cy="2645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643076E-197B-42A8-AB4B-62804DA3C1BF}"/>
              </a:ext>
            </a:extLst>
          </p:cNvPr>
          <p:cNvSpPr/>
          <p:nvPr/>
        </p:nvSpPr>
        <p:spPr>
          <a:xfrm>
            <a:off x="5160576" y="4608813"/>
            <a:ext cx="935421" cy="2645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11614DA-B3C9-4A5A-9FFB-E62954DD9362}"/>
              </a:ext>
            </a:extLst>
          </p:cNvPr>
          <p:cNvSpPr/>
          <p:nvPr/>
        </p:nvSpPr>
        <p:spPr>
          <a:xfrm>
            <a:off x="7170957" y="4338031"/>
            <a:ext cx="935421" cy="2645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F9403E6-E65B-444F-AC1A-5BA42107123A}"/>
              </a:ext>
            </a:extLst>
          </p:cNvPr>
          <p:cNvSpPr/>
          <p:nvPr/>
        </p:nvSpPr>
        <p:spPr>
          <a:xfrm>
            <a:off x="7170957" y="4608813"/>
            <a:ext cx="935421" cy="2645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16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1D81-EF9B-410B-9E43-0E4EEF01C9CF}"/>
              </a:ext>
            </a:extLst>
          </p:cNvPr>
          <p:cNvSpPr>
            <a:spLocks noGrp="1"/>
          </p:cNvSpPr>
          <p:nvPr>
            <p:ph type="title"/>
          </p:nvPr>
        </p:nvSpPr>
        <p:spPr>
          <a:xfrm>
            <a:off x="1066800" y="535617"/>
            <a:ext cx="10058400" cy="906577"/>
          </a:xfrm>
        </p:spPr>
        <p:txBody>
          <a:bodyPr/>
          <a:lstStyle/>
          <a:p>
            <a:r>
              <a:rPr lang="en-US" dirty="0">
                <a:solidFill>
                  <a:schemeClr val="bg1"/>
                </a:solidFill>
                <a:latin typeface="Garamond" panose="02020404030301010803" pitchFamily="18" charset="0"/>
              </a:rPr>
              <a:t>Discussion and Implications</a:t>
            </a:r>
          </a:p>
        </p:txBody>
      </p:sp>
      <p:sp>
        <p:nvSpPr>
          <p:cNvPr id="3" name="Content Placeholder 2">
            <a:extLst>
              <a:ext uri="{FF2B5EF4-FFF2-40B4-BE49-F238E27FC236}">
                <a16:creationId xmlns:a16="http://schemas.microsoft.com/office/drawing/2014/main" id="{60BCB9EF-0E15-47D0-9A8B-3B55EFBA9A37}"/>
              </a:ext>
            </a:extLst>
          </p:cNvPr>
          <p:cNvSpPr>
            <a:spLocks noGrp="1"/>
          </p:cNvSpPr>
          <p:nvPr>
            <p:ph idx="1"/>
          </p:nvPr>
        </p:nvSpPr>
        <p:spPr/>
        <p:txBody>
          <a:bodyPr>
            <a:normAutofit/>
          </a:bodyPr>
          <a:lstStyle/>
          <a:p>
            <a:r>
              <a:rPr lang="en-US" sz="2800" dirty="0">
                <a:solidFill>
                  <a:schemeClr val="bg1"/>
                </a:solidFill>
                <a:latin typeface="Garamond" panose="02020404030301010803" pitchFamily="18" charset="0"/>
              </a:rPr>
              <a:t>Rural counties have unique needs that must be addressed</a:t>
            </a:r>
          </a:p>
          <a:p>
            <a:endParaRPr lang="en-US" sz="2800" dirty="0">
              <a:solidFill>
                <a:schemeClr val="bg1"/>
              </a:solidFill>
              <a:latin typeface="Garamond" panose="02020404030301010803" pitchFamily="18" charset="0"/>
            </a:endParaRPr>
          </a:p>
          <a:p>
            <a:r>
              <a:rPr lang="en-US" sz="2800" dirty="0">
                <a:solidFill>
                  <a:schemeClr val="bg1"/>
                </a:solidFill>
                <a:latin typeface="Garamond" panose="02020404030301010803" pitchFamily="18" charset="0"/>
              </a:rPr>
              <a:t>Specialized staffing and Evidence-Based practices can help close the gaps in the cascade of care</a:t>
            </a:r>
          </a:p>
          <a:p>
            <a:endParaRPr lang="en-US" sz="2800" dirty="0">
              <a:solidFill>
                <a:schemeClr val="bg1"/>
              </a:solidFill>
              <a:latin typeface="Garamond" panose="02020404030301010803" pitchFamily="18" charset="0"/>
            </a:endParaRPr>
          </a:p>
          <a:p>
            <a:r>
              <a:rPr lang="en-US" sz="2800" dirty="0">
                <a:solidFill>
                  <a:schemeClr val="bg1"/>
                </a:solidFill>
                <a:latin typeface="Garamond" panose="02020404030301010803" pitchFamily="18" charset="0"/>
              </a:rPr>
              <a:t>Increasing jail data collection capacity and communication across agencies will help increase provision of care</a:t>
            </a:r>
          </a:p>
        </p:txBody>
      </p:sp>
    </p:spTree>
    <p:extLst>
      <p:ext uri="{BB962C8B-B14F-4D97-AF65-F5344CB8AC3E}">
        <p14:creationId xmlns:p14="http://schemas.microsoft.com/office/powerpoint/2010/main" val="170151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9489-3B19-4E52-8E70-276FE05FBA1E}"/>
              </a:ext>
            </a:extLst>
          </p:cNvPr>
          <p:cNvSpPr>
            <a:spLocks noGrp="1"/>
          </p:cNvSpPr>
          <p:nvPr>
            <p:ph type="title"/>
          </p:nvPr>
        </p:nvSpPr>
        <p:spPr/>
        <p:txBody>
          <a:bodyPr/>
          <a:lstStyle/>
          <a:p>
            <a:pPr algn="ctr"/>
            <a:r>
              <a:rPr lang="en-US" dirty="0">
                <a:solidFill>
                  <a:schemeClr val="tx1"/>
                </a:solidFill>
                <a:latin typeface="Garamond" panose="02020404030301010803" pitchFamily="18" charset="0"/>
              </a:rPr>
              <a:t>What will we know when we’re done?</a:t>
            </a:r>
            <a:endParaRPr lang="en-US" dirty="0">
              <a:solidFill>
                <a:schemeClr val="tx1"/>
              </a:solidFill>
            </a:endParaRPr>
          </a:p>
        </p:txBody>
      </p:sp>
      <p:sp>
        <p:nvSpPr>
          <p:cNvPr id="3" name="Content Placeholder 2">
            <a:extLst>
              <a:ext uri="{FF2B5EF4-FFF2-40B4-BE49-F238E27FC236}">
                <a16:creationId xmlns:a16="http://schemas.microsoft.com/office/drawing/2014/main" id="{A09A88F6-0C28-4005-BCC8-2C61EC51D829}"/>
              </a:ext>
            </a:extLst>
          </p:cNvPr>
          <p:cNvSpPr>
            <a:spLocks noGrp="1"/>
          </p:cNvSpPr>
          <p:nvPr>
            <p:ph idx="1"/>
          </p:nvPr>
        </p:nvSpPr>
        <p:spPr>
          <a:xfrm>
            <a:off x="1097280" y="2752530"/>
            <a:ext cx="10058400" cy="2929951"/>
          </a:xfrm>
        </p:spPr>
        <p:txBody>
          <a:bodyPr/>
          <a:lstStyle/>
          <a:p>
            <a:pPr algn="ctr"/>
            <a:r>
              <a:rPr lang="en-US" sz="2400" dirty="0">
                <a:solidFill>
                  <a:schemeClr val="tx1"/>
                </a:solidFill>
                <a:latin typeface="Garamond" panose="02020404030301010803" pitchFamily="18" charset="0"/>
                <a:ea typeface="Calibri" panose="020F0502020204030204" pitchFamily="34" charset="0"/>
              </a:rPr>
              <a:t>This study of an ongoing natural experiment (i.e., Stepping Up) is an unprecedented opportunity to evaluate multi-system justice and mental health implementation efforts on a national scale to elucidate effective strategies for bringing Evidence-Based practices to vulnerable and underserved populations</a:t>
            </a:r>
            <a:endParaRPr lang="en-US" sz="2400" dirty="0">
              <a:solidFill>
                <a:schemeClr val="tx1"/>
              </a:solidFill>
              <a:latin typeface="Garamond" panose="02020404030301010803" pitchFamily="18" charset="0"/>
            </a:endParaRPr>
          </a:p>
          <a:p>
            <a:endParaRPr lang="en-US" dirty="0"/>
          </a:p>
        </p:txBody>
      </p:sp>
    </p:spTree>
    <p:extLst>
      <p:ext uri="{BB962C8B-B14F-4D97-AF65-F5344CB8AC3E}">
        <p14:creationId xmlns:p14="http://schemas.microsoft.com/office/powerpoint/2010/main" val="3158650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2A98-D2E7-4331-983A-F6C8AE30AB18}"/>
              </a:ext>
            </a:extLst>
          </p:cNvPr>
          <p:cNvSpPr>
            <a:spLocks noGrp="1"/>
          </p:cNvSpPr>
          <p:nvPr>
            <p:ph type="title"/>
          </p:nvPr>
        </p:nvSpPr>
        <p:spPr>
          <a:xfrm>
            <a:off x="1066800" y="243573"/>
            <a:ext cx="10058400" cy="1450757"/>
          </a:xfrm>
        </p:spPr>
        <p:txBody>
          <a:bodyPr>
            <a:normAutofit/>
          </a:bodyPr>
          <a:lstStyle/>
          <a:p>
            <a:pPr algn="ctr"/>
            <a:r>
              <a:rPr lang="en-US" sz="6000" dirty="0">
                <a:latin typeface="Garamond" panose="02020404030301010803" pitchFamily="18" charset="0"/>
              </a:rPr>
              <a:t>Questions or Comments?</a:t>
            </a:r>
          </a:p>
        </p:txBody>
      </p:sp>
      <p:pic>
        <p:nvPicPr>
          <p:cNvPr id="4" name="Graphic 3" descr="Questions RTL">
            <a:extLst>
              <a:ext uri="{FF2B5EF4-FFF2-40B4-BE49-F238E27FC236}">
                <a16:creationId xmlns:a16="http://schemas.microsoft.com/office/drawing/2014/main" id="{6C05D13A-156F-4576-97E2-1B95883313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3652" y="2433918"/>
            <a:ext cx="2508324" cy="2508324"/>
          </a:xfrm>
          <a:prstGeom prst="rect">
            <a:avLst/>
          </a:prstGeom>
        </p:spPr>
      </p:pic>
      <p:pic>
        <p:nvPicPr>
          <p:cNvPr id="6" name="Graphic 5" descr="Customer review">
            <a:extLst>
              <a:ext uri="{FF2B5EF4-FFF2-40B4-BE49-F238E27FC236}">
                <a16:creationId xmlns:a16="http://schemas.microsoft.com/office/drawing/2014/main" id="{D689F135-CBD7-407B-9247-8FB747CF05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6781" y="2433918"/>
            <a:ext cx="2602167" cy="2602167"/>
          </a:xfrm>
          <a:prstGeom prst="rect">
            <a:avLst/>
          </a:prstGeom>
        </p:spPr>
      </p:pic>
    </p:spTree>
    <p:extLst>
      <p:ext uri="{BB962C8B-B14F-4D97-AF65-F5344CB8AC3E}">
        <p14:creationId xmlns:p14="http://schemas.microsoft.com/office/powerpoint/2010/main" val="2507134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A88F-8CB6-4CCC-8FFA-F9B430C843BF}"/>
              </a:ext>
            </a:extLst>
          </p:cNvPr>
          <p:cNvSpPr>
            <a:spLocks noGrp="1"/>
          </p:cNvSpPr>
          <p:nvPr>
            <p:ph type="title"/>
          </p:nvPr>
        </p:nvSpPr>
        <p:spPr>
          <a:xfrm>
            <a:off x="1097280" y="286604"/>
            <a:ext cx="10058400" cy="1079618"/>
          </a:xfrm>
        </p:spPr>
        <p:txBody>
          <a:bodyPr/>
          <a:lstStyle/>
          <a:p>
            <a:r>
              <a:rPr lang="en-US" dirty="0">
                <a:solidFill>
                  <a:schemeClr val="bg1"/>
                </a:solidFill>
                <a:latin typeface="Garamond" panose="02020404030301010803" pitchFamily="18" charset="0"/>
              </a:rPr>
              <a:t>Contact Us</a:t>
            </a:r>
          </a:p>
        </p:txBody>
      </p:sp>
      <p:sp>
        <p:nvSpPr>
          <p:cNvPr id="3" name="Content Placeholder 2">
            <a:extLst>
              <a:ext uri="{FF2B5EF4-FFF2-40B4-BE49-F238E27FC236}">
                <a16:creationId xmlns:a16="http://schemas.microsoft.com/office/drawing/2014/main" id="{82A8A24B-7A90-472D-A25E-240D91BC38B6}"/>
              </a:ext>
            </a:extLst>
          </p:cNvPr>
          <p:cNvSpPr>
            <a:spLocks noGrp="1"/>
          </p:cNvSpPr>
          <p:nvPr>
            <p:ph sz="half" idx="1"/>
          </p:nvPr>
        </p:nvSpPr>
        <p:spPr>
          <a:xfrm>
            <a:off x="1097280" y="1845736"/>
            <a:ext cx="4876803" cy="4023359"/>
          </a:xfrm>
        </p:spPr>
        <p:txBody>
          <a:bodyPr>
            <a:normAutofit/>
          </a:bodyPr>
          <a:lstStyle/>
          <a:p>
            <a:pPr algn="ctr"/>
            <a:r>
              <a:rPr lang="en-US" b="1" dirty="0">
                <a:solidFill>
                  <a:schemeClr val="bg1"/>
                </a:solidFill>
                <a:latin typeface="Garamond" panose="02020404030301010803" pitchFamily="18" charset="0"/>
              </a:rPr>
              <a:t>Benjamin J. Mackey, MA, </a:t>
            </a:r>
            <a:r>
              <a:rPr lang="en-US" dirty="0">
                <a:solidFill>
                  <a:schemeClr val="bg1"/>
                </a:solidFill>
                <a:latin typeface="Garamond" panose="02020404030301010803" pitchFamily="18" charset="0"/>
              </a:rPr>
              <a:t>Research Associate</a:t>
            </a:r>
          </a:p>
          <a:p>
            <a:pPr algn="ctr"/>
            <a:r>
              <a:rPr lang="en-US" dirty="0">
                <a:solidFill>
                  <a:schemeClr val="bg1"/>
                </a:solidFill>
                <a:latin typeface="Garamond" panose="02020404030301010803" pitchFamily="18" charset="0"/>
              </a:rPr>
              <a:t>Center for Advancing Correctional Excellence!</a:t>
            </a:r>
          </a:p>
          <a:p>
            <a:pPr algn="ctr"/>
            <a:r>
              <a:rPr lang="en-US" dirty="0">
                <a:solidFill>
                  <a:schemeClr val="bg1"/>
                </a:solidFill>
                <a:latin typeface="Garamond" panose="02020404030301010803" pitchFamily="18" charset="0"/>
              </a:rPr>
              <a:t>George Mason University</a:t>
            </a:r>
          </a:p>
          <a:p>
            <a:pPr algn="ctr"/>
            <a:endParaRPr lang="en-US" dirty="0">
              <a:solidFill>
                <a:schemeClr val="bg1"/>
              </a:solidFill>
              <a:latin typeface="Garamond" panose="02020404030301010803" pitchFamily="18" charset="0"/>
            </a:endParaRPr>
          </a:p>
          <a:p>
            <a:pPr algn="ctr"/>
            <a:r>
              <a:rPr lang="en-US" dirty="0">
                <a:solidFill>
                  <a:schemeClr val="bg1"/>
                </a:solidFill>
                <a:latin typeface="Garamond" panose="02020404030301010803" pitchFamily="18" charset="0"/>
              </a:rPr>
              <a:t>email:  bmackey2@gmu.edu</a:t>
            </a:r>
          </a:p>
          <a:p>
            <a:pPr algn="ctr"/>
            <a:r>
              <a:rPr lang="en-US" dirty="0">
                <a:solidFill>
                  <a:schemeClr val="bg1"/>
                </a:solidFill>
                <a:latin typeface="Garamond" panose="02020404030301010803" pitchFamily="18" charset="0"/>
              </a:rPr>
              <a:t>Twitter: @BenJMackey</a:t>
            </a:r>
          </a:p>
          <a:p>
            <a:endParaRPr lang="en-US" dirty="0"/>
          </a:p>
        </p:txBody>
      </p:sp>
      <p:sp>
        <p:nvSpPr>
          <p:cNvPr id="4" name="Content Placeholder 3">
            <a:extLst>
              <a:ext uri="{FF2B5EF4-FFF2-40B4-BE49-F238E27FC236}">
                <a16:creationId xmlns:a16="http://schemas.microsoft.com/office/drawing/2014/main" id="{16A68E17-34D8-483E-9B96-C9D99F701F40}"/>
              </a:ext>
            </a:extLst>
          </p:cNvPr>
          <p:cNvSpPr>
            <a:spLocks noGrp="1"/>
          </p:cNvSpPr>
          <p:nvPr>
            <p:ph sz="half" idx="2"/>
          </p:nvPr>
        </p:nvSpPr>
        <p:spPr>
          <a:xfrm>
            <a:off x="6357768" y="1845735"/>
            <a:ext cx="4797911" cy="4023360"/>
          </a:xfrm>
        </p:spPr>
        <p:txBody>
          <a:bodyPr>
            <a:normAutofit/>
          </a:bodyPr>
          <a:lstStyle/>
          <a:p>
            <a:pPr algn="ctr"/>
            <a:r>
              <a:rPr lang="en-US" b="1" dirty="0">
                <a:solidFill>
                  <a:schemeClr val="bg1"/>
                </a:solidFill>
                <a:latin typeface="Garamond" panose="02020404030301010803" pitchFamily="18" charset="0"/>
              </a:rPr>
              <a:t>Kendra J. Clark, Ph.D., </a:t>
            </a:r>
            <a:r>
              <a:rPr lang="en-US" dirty="0">
                <a:solidFill>
                  <a:schemeClr val="bg1"/>
                </a:solidFill>
                <a:latin typeface="Garamond" panose="02020404030301010803" pitchFamily="18" charset="0"/>
              </a:rPr>
              <a:t>Research Associate</a:t>
            </a:r>
          </a:p>
          <a:p>
            <a:pPr algn="ctr"/>
            <a:r>
              <a:rPr lang="en-US" dirty="0">
                <a:solidFill>
                  <a:schemeClr val="bg1"/>
                </a:solidFill>
                <a:latin typeface="Garamond" panose="02020404030301010803" pitchFamily="18" charset="0"/>
              </a:rPr>
              <a:t>Center for Advancing Correctional Excellence!</a:t>
            </a:r>
          </a:p>
          <a:p>
            <a:pPr algn="ctr"/>
            <a:r>
              <a:rPr lang="en-US" dirty="0">
                <a:solidFill>
                  <a:schemeClr val="bg1"/>
                </a:solidFill>
                <a:latin typeface="Garamond" panose="02020404030301010803" pitchFamily="18" charset="0"/>
              </a:rPr>
              <a:t>George Mason University</a:t>
            </a:r>
          </a:p>
          <a:p>
            <a:pPr algn="ctr"/>
            <a:endParaRPr lang="en-US" dirty="0">
              <a:solidFill>
                <a:schemeClr val="bg1"/>
              </a:solidFill>
              <a:latin typeface="Garamond" panose="02020404030301010803" pitchFamily="18" charset="0"/>
            </a:endParaRPr>
          </a:p>
          <a:p>
            <a:pPr algn="ctr"/>
            <a:r>
              <a:rPr lang="en-US" dirty="0">
                <a:solidFill>
                  <a:schemeClr val="bg1"/>
                </a:solidFill>
                <a:latin typeface="Garamond" panose="02020404030301010803" pitchFamily="18" charset="0"/>
              </a:rPr>
              <a:t>email:  kclark45@gmu.edu</a:t>
            </a:r>
          </a:p>
          <a:p>
            <a:pPr algn="ctr"/>
            <a:r>
              <a:rPr lang="en-US" dirty="0">
                <a:solidFill>
                  <a:schemeClr val="bg1"/>
                </a:solidFill>
                <a:latin typeface="Garamond" panose="02020404030301010803" pitchFamily="18" charset="0"/>
              </a:rPr>
              <a:t>Twitter: @</a:t>
            </a:r>
            <a:r>
              <a:rPr lang="en-US" dirty="0" err="1">
                <a:solidFill>
                  <a:schemeClr val="bg1"/>
                </a:solidFill>
                <a:latin typeface="Garamond" panose="02020404030301010803" pitchFamily="18" charset="0"/>
              </a:rPr>
              <a:t>KendraJClark</a:t>
            </a:r>
            <a:endParaRPr lang="en-US" dirty="0">
              <a:solidFill>
                <a:schemeClr val="bg1"/>
              </a:solidFill>
              <a:latin typeface="Garamond" panose="02020404030301010803" pitchFamily="18" charset="0"/>
            </a:endParaRPr>
          </a:p>
          <a:p>
            <a:endParaRPr lang="en-US" dirty="0"/>
          </a:p>
        </p:txBody>
      </p:sp>
      <p:pic>
        <p:nvPicPr>
          <p:cNvPr id="5" name="Picture 4">
            <a:extLst>
              <a:ext uri="{FF2B5EF4-FFF2-40B4-BE49-F238E27FC236}">
                <a16:creationId xmlns:a16="http://schemas.microsoft.com/office/drawing/2014/main" id="{0615D200-80D6-4789-9B93-01C6970D4C76}"/>
              </a:ext>
            </a:extLst>
          </p:cNvPr>
          <p:cNvPicPr>
            <a:picLocks noChangeAspect="1"/>
          </p:cNvPicPr>
          <p:nvPr/>
        </p:nvPicPr>
        <p:blipFill>
          <a:blip r:embed="rId2"/>
          <a:stretch>
            <a:fillRect/>
          </a:stretch>
        </p:blipFill>
        <p:spPr>
          <a:xfrm>
            <a:off x="4169095" y="355492"/>
            <a:ext cx="3609975" cy="1266825"/>
          </a:xfrm>
          <a:prstGeom prst="rect">
            <a:avLst/>
          </a:prstGeom>
        </p:spPr>
      </p:pic>
    </p:spTree>
    <p:extLst>
      <p:ext uri="{BB962C8B-B14F-4D97-AF65-F5344CB8AC3E}">
        <p14:creationId xmlns:p14="http://schemas.microsoft.com/office/powerpoint/2010/main" val="1289947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DDFC97F-6F70-4D04-8559-7CEC0A606081}"/>
              </a:ext>
            </a:extLst>
          </p:cNvPr>
          <p:cNvPicPr>
            <a:picLocks noGrp="1"/>
          </p:cNvPicPr>
          <p:nvPr>
            <p:ph idx="1"/>
          </p:nvPr>
        </p:nvPicPr>
        <p:blipFill rotWithShape="1">
          <a:blip r:embed="rId2">
            <a:extLst>
              <a:ext uri="{28A0092B-C50C-407E-A947-70E740481C1C}">
                <a14:useLocalDpi xmlns:a14="http://schemas.microsoft.com/office/drawing/2010/main" val="0"/>
              </a:ext>
            </a:extLst>
          </a:blip>
          <a:srcRect r="44997"/>
          <a:stretch/>
        </p:blipFill>
        <p:spPr bwMode="auto">
          <a:xfrm>
            <a:off x="2226972" y="4068128"/>
            <a:ext cx="7738056" cy="2105025"/>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6A96320A-D999-4636-A129-9024F788C46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587" y="528869"/>
            <a:ext cx="4387215" cy="3190875"/>
          </a:xfrm>
          <a:prstGeom prst="rect">
            <a:avLst/>
          </a:prstGeom>
          <a:noFill/>
          <a:ln>
            <a:noFill/>
          </a:ln>
        </p:spPr>
      </p:pic>
      <p:pic>
        <p:nvPicPr>
          <p:cNvPr id="6" name="Picture 5">
            <a:extLst>
              <a:ext uri="{FF2B5EF4-FFF2-40B4-BE49-F238E27FC236}">
                <a16:creationId xmlns:a16="http://schemas.microsoft.com/office/drawing/2014/main" id="{B7B78EBA-4DC0-40C4-B0B9-3AE14248279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0200" y="528869"/>
            <a:ext cx="4373880" cy="3181350"/>
          </a:xfrm>
          <a:prstGeom prst="rect">
            <a:avLst/>
          </a:prstGeom>
          <a:noFill/>
          <a:ln>
            <a:noFill/>
          </a:ln>
        </p:spPr>
      </p:pic>
    </p:spTree>
    <p:extLst>
      <p:ext uri="{BB962C8B-B14F-4D97-AF65-F5344CB8AC3E}">
        <p14:creationId xmlns:p14="http://schemas.microsoft.com/office/powerpoint/2010/main" val="99706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3B6C-DC57-487C-8DDF-8D385A9884D7}"/>
              </a:ext>
            </a:extLst>
          </p:cNvPr>
          <p:cNvSpPr>
            <a:spLocks noGrp="1"/>
          </p:cNvSpPr>
          <p:nvPr>
            <p:ph type="title"/>
          </p:nvPr>
        </p:nvSpPr>
        <p:spPr>
          <a:xfrm>
            <a:off x="1190587" y="1219664"/>
            <a:ext cx="10058400" cy="1450757"/>
          </a:xfrm>
        </p:spPr>
        <p:txBody>
          <a:bodyPr/>
          <a:lstStyle/>
          <a:p>
            <a:pPr algn="ctr"/>
            <a:r>
              <a:rPr lang="en-US" dirty="0">
                <a:latin typeface="Garamond" panose="02020404030301010803" pitchFamily="18" charset="0"/>
              </a:rPr>
              <a:t>Availability of Mental Health Practices</a:t>
            </a:r>
          </a:p>
        </p:txBody>
      </p:sp>
    </p:spTree>
    <p:extLst>
      <p:ext uri="{BB962C8B-B14F-4D97-AF65-F5344CB8AC3E}">
        <p14:creationId xmlns:p14="http://schemas.microsoft.com/office/powerpoint/2010/main" val="19481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5A873C-6402-4044-9631-52F372F43FA9}" type="slidenum">
              <a:rPr kumimoji="0" lang="en-US" sz="1050" b="0" i="0" u="none" strike="noStrike" kern="1200" cap="none" spc="0" normalizeH="0" baseline="0" noProof="0" smtClean="0">
                <a:ln>
                  <a:noFill/>
                </a:ln>
                <a:solidFill>
                  <a:prstClr val="black"/>
                </a:solidFill>
                <a:effectLst/>
                <a:uLnTx/>
                <a:uFillTx/>
                <a:latin typeface="Garamond" panose="020204040303010108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
        <p:nvSpPr>
          <p:cNvPr id="8" name="Content Placeholder 2"/>
          <p:cNvSpPr>
            <a:spLocks noGrp="1"/>
          </p:cNvSpPr>
          <p:nvPr>
            <p:ph sz="half" idx="1"/>
          </p:nvPr>
        </p:nvSpPr>
        <p:spPr>
          <a:xfrm>
            <a:off x="746797" y="1726428"/>
            <a:ext cx="4558327" cy="3797807"/>
          </a:xfrm>
        </p:spPr>
        <p:txBody>
          <a:bodyPr>
            <a:normAutofit fontScale="77500" lnSpcReduction="20000"/>
          </a:bodyPr>
          <a:lstStyle/>
          <a:p>
            <a:r>
              <a:rPr lang="en-US" sz="3300" b="1" dirty="0">
                <a:solidFill>
                  <a:srgbClr val="0060FF"/>
                </a:solidFill>
                <a:latin typeface="Garamond" panose="02020404030301010803" pitchFamily="18" charset="0"/>
              </a:rPr>
              <a:t>28%</a:t>
            </a:r>
            <a:r>
              <a:rPr lang="en-US" sz="2800" dirty="0">
                <a:solidFill>
                  <a:schemeClr val="bg1"/>
                </a:solidFill>
                <a:latin typeface="Garamond" panose="02020404030301010803" pitchFamily="18" charset="0"/>
              </a:rPr>
              <a:t> of Counties Participate in Demonstration Projects (Federal Grants)</a:t>
            </a:r>
          </a:p>
          <a:p>
            <a:endParaRPr lang="en-US" dirty="0">
              <a:solidFill>
                <a:schemeClr val="bg1"/>
              </a:solidFill>
              <a:latin typeface="Garamond" panose="02020404030301010803" pitchFamily="18" charset="0"/>
            </a:endParaRPr>
          </a:p>
          <a:p>
            <a:r>
              <a:rPr lang="en-US" sz="2400" b="1" u="sng" dirty="0">
                <a:solidFill>
                  <a:schemeClr val="bg1"/>
                </a:solidFill>
                <a:latin typeface="Garamond" panose="02020404030301010803" pitchFamily="18" charset="0"/>
              </a:rPr>
              <a:t>Medically served counties</a:t>
            </a:r>
            <a:r>
              <a:rPr lang="en-US" sz="2400" dirty="0">
                <a:solidFill>
                  <a:schemeClr val="bg1"/>
                </a:solidFill>
                <a:latin typeface="Garamond" panose="02020404030301010803" pitchFamily="18" charset="0"/>
              </a:rPr>
              <a:t>:</a:t>
            </a:r>
          </a:p>
          <a:p>
            <a:pPr lvl="1"/>
            <a:r>
              <a:rPr lang="en-US" sz="2400" dirty="0">
                <a:solidFill>
                  <a:schemeClr val="bg1"/>
                </a:solidFill>
                <a:latin typeface="Garamond" panose="02020404030301010803" pitchFamily="18" charset="0"/>
              </a:rPr>
              <a:t>Higher proportion of counties </a:t>
            </a:r>
            <a:br>
              <a:rPr lang="en-US" sz="2400" dirty="0">
                <a:solidFill>
                  <a:schemeClr val="bg1"/>
                </a:solidFill>
                <a:latin typeface="Garamond" panose="02020404030301010803" pitchFamily="18" charset="0"/>
              </a:rPr>
            </a:br>
            <a:r>
              <a:rPr lang="en-US" sz="2400" dirty="0">
                <a:solidFill>
                  <a:schemeClr val="bg1"/>
                </a:solidFill>
                <a:latin typeface="Garamond" panose="02020404030301010803" pitchFamily="18" charset="0"/>
              </a:rPr>
              <a:t>participating in initiatives</a:t>
            </a:r>
          </a:p>
          <a:p>
            <a:pPr lvl="1"/>
            <a:r>
              <a:rPr lang="en-US" sz="2400" dirty="0">
                <a:solidFill>
                  <a:schemeClr val="bg1"/>
                </a:solidFill>
                <a:latin typeface="Garamond" panose="02020404030301010803" pitchFamily="18" charset="0"/>
              </a:rPr>
              <a:t>Concentrated in the West and Northeast</a:t>
            </a:r>
          </a:p>
          <a:p>
            <a:pPr lvl="1"/>
            <a:endParaRPr lang="en-US" sz="2400" dirty="0">
              <a:solidFill>
                <a:schemeClr val="bg1"/>
              </a:solidFill>
              <a:latin typeface="Garamond" panose="02020404030301010803" pitchFamily="18" charset="0"/>
            </a:endParaRPr>
          </a:p>
          <a:p>
            <a:r>
              <a:rPr lang="en-US" sz="2400" b="1" u="sng" dirty="0">
                <a:solidFill>
                  <a:schemeClr val="bg1"/>
                </a:solidFill>
                <a:latin typeface="Garamond" panose="02020404030301010803" pitchFamily="18" charset="0"/>
              </a:rPr>
              <a:t>Medically underserved counties</a:t>
            </a:r>
            <a:r>
              <a:rPr lang="en-US" sz="2400" dirty="0">
                <a:solidFill>
                  <a:schemeClr val="bg1"/>
                </a:solidFill>
                <a:latin typeface="Garamond" panose="02020404030301010803" pitchFamily="18" charset="0"/>
              </a:rPr>
              <a:t>:</a:t>
            </a:r>
          </a:p>
          <a:p>
            <a:pPr lvl="1"/>
            <a:r>
              <a:rPr lang="en-US" sz="2400" dirty="0">
                <a:solidFill>
                  <a:schemeClr val="bg1"/>
                </a:solidFill>
                <a:latin typeface="Garamond" panose="02020404030301010803" pitchFamily="18" charset="0"/>
              </a:rPr>
              <a:t>Concentrated throughout the south and north-central US</a:t>
            </a:r>
          </a:p>
          <a:p>
            <a:pPr lvl="1"/>
            <a:r>
              <a:rPr lang="en-US" sz="2400" dirty="0">
                <a:solidFill>
                  <a:schemeClr val="bg1"/>
                </a:solidFill>
                <a:latin typeface="Garamond" panose="02020404030301010803" pitchFamily="18" charset="0"/>
              </a:rPr>
              <a:t>Less likely to participate in Federal Grants)</a:t>
            </a:r>
          </a:p>
          <a:p>
            <a:pPr lvl="1"/>
            <a:endParaRPr lang="en-US" dirty="0">
              <a:solidFill>
                <a:schemeClr val="bg1"/>
              </a:solidFill>
              <a:latin typeface="Garamond" panose="02020404030301010803" pitchFamily="18" charset="0"/>
            </a:endParaRPr>
          </a:p>
        </p:txBody>
      </p:sp>
      <p:sp>
        <p:nvSpPr>
          <p:cNvPr id="12" name="TextBox 11"/>
          <p:cNvSpPr txBox="1"/>
          <p:nvPr/>
        </p:nvSpPr>
        <p:spPr>
          <a:xfrm>
            <a:off x="9175963" y="5131265"/>
            <a:ext cx="2453724"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*MUA refers to counties that are medically underserved for mental health. The metric is calculated by HRSA</a:t>
            </a:r>
          </a:p>
        </p:txBody>
      </p:sp>
      <p:pic>
        <p:nvPicPr>
          <p:cNvPr id="10" name="Picture 9">
            <a:extLst>
              <a:ext uri="{FF2B5EF4-FFF2-40B4-BE49-F238E27FC236}">
                <a16:creationId xmlns:a16="http://schemas.microsoft.com/office/drawing/2014/main" id="{4A1E9D96-D0E5-4BA0-8F0F-256911FA26C9}"/>
              </a:ext>
            </a:extLst>
          </p:cNvPr>
          <p:cNvPicPr>
            <a:picLocks noChangeAspect="1"/>
          </p:cNvPicPr>
          <p:nvPr/>
        </p:nvPicPr>
        <p:blipFill rotWithShape="1">
          <a:blip r:embed="rId3"/>
          <a:srcRect l="489" t="17205" r="35684" b="18989"/>
          <a:stretch/>
        </p:blipFill>
        <p:spPr>
          <a:xfrm>
            <a:off x="5695928" y="1088136"/>
            <a:ext cx="5933760" cy="3797807"/>
          </a:xfrm>
          <a:prstGeom prst="rect">
            <a:avLst/>
          </a:prstGeom>
        </p:spPr>
      </p:pic>
      <p:pic>
        <p:nvPicPr>
          <p:cNvPr id="7" name="Picture 6"/>
          <p:cNvPicPr>
            <a:picLocks noChangeAspect="1"/>
          </p:cNvPicPr>
          <p:nvPr/>
        </p:nvPicPr>
        <p:blipFill rotWithShape="1">
          <a:blip r:embed="rId3"/>
          <a:srcRect l="65468" t="35814" r="-1" b="38817"/>
          <a:stretch/>
        </p:blipFill>
        <p:spPr>
          <a:xfrm>
            <a:off x="6096000" y="4904231"/>
            <a:ext cx="2993959" cy="1408177"/>
          </a:xfrm>
          <a:prstGeom prst="rect">
            <a:avLst/>
          </a:prstGeom>
        </p:spPr>
      </p:pic>
      <p:sp>
        <p:nvSpPr>
          <p:cNvPr id="5" name="Rectangle 4">
            <a:extLst>
              <a:ext uri="{FF2B5EF4-FFF2-40B4-BE49-F238E27FC236}">
                <a16:creationId xmlns:a16="http://schemas.microsoft.com/office/drawing/2014/main" id="{E745CE47-66F3-45AD-9F0E-23B3C7D9ECEC}"/>
              </a:ext>
            </a:extLst>
          </p:cNvPr>
          <p:cNvSpPr/>
          <p:nvPr/>
        </p:nvSpPr>
        <p:spPr>
          <a:xfrm>
            <a:off x="881968" y="257139"/>
            <a:ext cx="10004149" cy="830997"/>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Gaps in Service Delivery are Problematic</a:t>
            </a:r>
          </a:p>
        </p:txBody>
      </p:sp>
    </p:spTree>
    <p:extLst>
      <p:ext uri="{BB962C8B-B14F-4D97-AF65-F5344CB8AC3E}">
        <p14:creationId xmlns:p14="http://schemas.microsoft.com/office/powerpoint/2010/main" val="1027917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4A6FB5-BBD4-491B-97AE-73C45EB9411F}"/>
              </a:ext>
            </a:extLst>
          </p:cNvPr>
          <p:cNvSpPr txBox="1"/>
          <p:nvPr/>
        </p:nvSpPr>
        <p:spPr>
          <a:xfrm>
            <a:off x="667772" y="228600"/>
            <a:ext cx="1085645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Availability of Mental Health Evidence-Based Practices and Policies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across U.S. counties</a:t>
            </a:r>
          </a:p>
        </p:txBody>
      </p:sp>
      <p:graphicFrame>
        <p:nvGraphicFramePr>
          <p:cNvPr id="3" name="Table 2">
            <a:extLst>
              <a:ext uri="{FF2B5EF4-FFF2-40B4-BE49-F238E27FC236}">
                <a16:creationId xmlns:a16="http://schemas.microsoft.com/office/drawing/2014/main" id="{49E06AB6-4050-41C6-8496-04A3B17170F3}"/>
              </a:ext>
            </a:extLst>
          </p:cNvPr>
          <p:cNvGraphicFramePr>
            <a:graphicFrameLocks noGrp="1"/>
          </p:cNvGraphicFramePr>
          <p:nvPr/>
        </p:nvGraphicFramePr>
        <p:xfrm>
          <a:off x="470263" y="1182706"/>
          <a:ext cx="11541628" cy="4942324"/>
        </p:xfrm>
        <a:graphic>
          <a:graphicData uri="http://schemas.openxmlformats.org/drawingml/2006/table">
            <a:tbl>
              <a:tblPr firstRow="1" firstCol="1" bandRow="1">
                <a:tableStyleId>{5C22544A-7EE6-4342-B048-85BDC9FD1C3A}</a:tableStyleId>
              </a:tblPr>
              <a:tblGrid>
                <a:gridCol w="9218670">
                  <a:extLst>
                    <a:ext uri="{9D8B030D-6E8A-4147-A177-3AD203B41FA5}">
                      <a16:colId xmlns:a16="http://schemas.microsoft.com/office/drawing/2014/main" val="174752467"/>
                    </a:ext>
                  </a:extLst>
                </a:gridCol>
                <a:gridCol w="1106606">
                  <a:extLst>
                    <a:ext uri="{9D8B030D-6E8A-4147-A177-3AD203B41FA5}">
                      <a16:colId xmlns:a16="http://schemas.microsoft.com/office/drawing/2014/main" val="3945852431"/>
                    </a:ext>
                  </a:extLst>
                </a:gridCol>
                <a:gridCol w="1216352">
                  <a:extLst>
                    <a:ext uri="{9D8B030D-6E8A-4147-A177-3AD203B41FA5}">
                      <a16:colId xmlns:a16="http://schemas.microsoft.com/office/drawing/2014/main" val="1605037581"/>
                    </a:ext>
                  </a:extLst>
                </a:gridCol>
              </a:tblGrid>
              <a:tr h="811188">
                <a:tc>
                  <a:txBody>
                    <a:bodyPr/>
                    <a:lstStyle/>
                    <a:p>
                      <a:pPr marL="0" marR="0" algn="ctr">
                        <a:lnSpc>
                          <a:spcPct val="107000"/>
                        </a:lnSpc>
                        <a:spcBef>
                          <a:spcPts val="0"/>
                        </a:spcBef>
                        <a:spcAft>
                          <a:spcPts val="0"/>
                        </a:spcAft>
                      </a:pPr>
                      <a:r>
                        <a:rPr lang="en-US" sz="2000" b="1" dirty="0">
                          <a:solidFill>
                            <a:schemeClr val="bg1"/>
                          </a:solidFill>
                          <a:effectLst/>
                          <a:latin typeface="Garamond" panose="02020404030301010803" pitchFamily="18" charset="0"/>
                        </a:rPr>
                        <a:t>Practice</a:t>
                      </a:r>
                    </a:p>
                  </a:txBody>
                  <a:tcPr marL="45562" marR="45562" marT="0" marB="0" anchor="ctr"/>
                </a:tc>
                <a:tc>
                  <a:txBody>
                    <a:bodyPr/>
                    <a:lstStyle/>
                    <a:p>
                      <a:pPr marL="0" marR="0" algn="ctr">
                        <a:lnSpc>
                          <a:spcPct val="107000"/>
                        </a:lnSpc>
                        <a:spcBef>
                          <a:spcPts val="0"/>
                        </a:spcBef>
                        <a:spcAft>
                          <a:spcPts val="0"/>
                        </a:spcAft>
                      </a:pPr>
                      <a:r>
                        <a:rPr lang="en-US" sz="2000" dirty="0">
                          <a:solidFill>
                            <a:schemeClr val="bg1"/>
                          </a:solidFill>
                          <a:effectLst/>
                          <a:latin typeface="Garamond" panose="02020404030301010803" pitchFamily="18" charset="0"/>
                        </a:rPr>
                        <a:t> % of Counties</a:t>
                      </a:r>
                      <a:endParaRPr lang="en-US" sz="20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2000" dirty="0">
                          <a:solidFill>
                            <a:schemeClr val="bg1"/>
                          </a:solidFill>
                          <a:effectLst/>
                          <a:latin typeface="Garamond" panose="02020404030301010803" pitchFamily="18" charset="0"/>
                        </a:rPr>
                        <a:t>% of US </a:t>
                      </a:r>
                      <a:r>
                        <a:rPr lang="en-US" sz="1900" dirty="0">
                          <a:solidFill>
                            <a:schemeClr val="bg1"/>
                          </a:solidFill>
                          <a:effectLst/>
                          <a:latin typeface="Garamond" panose="02020404030301010803" pitchFamily="18" charset="0"/>
                        </a:rPr>
                        <a:t>Population</a:t>
                      </a:r>
                      <a:endParaRPr lang="en-US" sz="19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2929932077"/>
                  </a:ext>
                </a:extLst>
              </a:tr>
              <a:tr h="307708">
                <a:tc>
                  <a:txBody>
                    <a:bodyPr/>
                    <a:lstStyle/>
                    <a:p>
                      <a:pPr marL="0" marR="0" algn="just">
                        <a:lnSpc>
                          <a:spcPct val="107000"/>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Diversion from criminal justice action to mental health treatment</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36.7</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75.7</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2586259240"/>
                  </a:ext>
                </a:extLst>
              </a:tr>
              <a:tr h="326885">
                <a:tc>
                  <a:txBody>
                    <a:bodyPr/>
                    <a:lstStyle/>
                    <a:p>
                      <a:pPr marL="0" marR="0" algn="just">
                        <a:lnSpc>
                          <a:spcPct val="107000"/>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Problem solving court </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41.6</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86.9</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1761983011"/>
                  </a:ext>
                </a:extLst>
              </a:tr>
              <a:tr h="282234">
                <a:tc>
                  <a:txBody>
                    <a:bodyPr/>
                    <a:lstStyle/>
                    <a:p>
                      <a:pPr marL="0" marR="0" algn="just">
                        <a:lnSpc>
                          <a:spcPct val="107000"/>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Crisis Intervention Teams (co-responding model)</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35.9</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74.0</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2976218944"/>
                  </a:ext>
                </a:extLst>
              </a:tr>
              <a:tr h="282234">
                <a:tc>
                  <a:txBody>
                    <a:bodyPr/>
                    <a:lstStyle/>
                    <a:p>
                      <a:pPr marL="0" marR="0" algn="just">
                        <a:lnSpc>
                          <a:spcPct val="107000"/>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Crisis call-in centers</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a:solidFill>
                            <a:schemeClr val="bg1"/>
                          </a:solidFill>
                          <a:effectLst/>
                          <a:latin typeface="Garamond" panose="02020404030301010803" pitchFamily="18" charset="0"/>
                        </a:rPr>
                        <a:t>40.3</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80.0</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931788375"/>
                  </a:ext>
                </a:extLst>
              </a:tr>
              <a:tr h="282234">
                <a:tc>
                  <a:txBody>
                    <a:bodyPr/>
                    <a:lstStyle/>
                    <a:p>
                      <a:pPr marL="0" marR="0" algn="just">
                        <a:lnSpc>
                          <a:spcPct val="107000"/>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Mental health treatment required by the court</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a:solidFill>
                            <a:schemeClr val="bg1"/>
                          </a:solidFill>
                          <a:effectLst/>
                          <a:latin typeface="Garamond" panose="02020404030301010803" pitchFamily="18" charset="0"/>
                        </a:rPr>
                        <a:t>42.0</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87.9</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4286942000"/>
                  </a:ext>
                </a:extLst>
              </a:tr>
              <a:tr h="335179">
                <a:tc>
                  <a:txBody>
                    <a:bodyPr/>
                    <a:lstStyle/>
                    <a:p>
                      <a:pPr marL="0" marR="0" algn="just">
                        <a:lnSpc>
                          <a:spcPts val="1255"/>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Shared decision making in mental health treatment planning</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a:solidFill>
                            <a:schemeClr val="bg1"/>
                          </a:solidFill>
                          <a:effectLst/>
                          <a:latin typeface="Garamond" panose="02020404030301010803" pitchFamily="18" charset="0"/>
                        </a:rPr>
                        <a:t>35.8</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70.8</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566731690"/>
                  </a:ext>
                </a:extLst>
              </a:tr>
              <a:tr h="343621">
                <a:tc>
                  <a:txBody>
                    <a:bodyPr/>
                    <a:lstStyle/>
                    <a:p>
                      <a:pPr marL="0" marR="0" algn="just">
                        <a:lnSpc>
                          <a:spcPts val="1255"/>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Coordination between jail and community services (hand-off)</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a:solidFill>
                            <a:schemeClr val="bg1"/>
                          </a:solidFill>
                          <a:effectLst/>
                          <a:latin typeface="Garamond" panose="02020404030301010803" pitchFamily="18" charset="0"/>
                        </a:rPr>
                        <a:t>38.3</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79.3</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082454186"/>
                  </a:ext>
                </a:extLst>
              </a:tr>
              <a:tr h="282234">
                <a:tc>
                  <a:txBody>
                    <a:bodyPr/>
                    <a:lstStyle/>
                    <a:p>
                      <a:pPr marL="0" marR="0" algn="just">
                        <a:lnSpc>
                          <a:spcPct val="107000"/>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Medicaid eligibility continuity</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a:solidFill>
                            <a:schemeClr val="bg1"/>
                          </a:solidFill>
                          <a:effectLst/>
                          <a:latin typeface="Garamond" panose="02020404030301010803" pitchFamily="18" charset="0"/>
                        </a:rPr>
                        <a:t>29.3</a:t>
                      </a:r>
                      <a:endParaRPr lang="en-US" sz="1600" b="1">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57.1</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902255960"/>
                  </a:ext>
                </a:extLst>
              </a:tr>
              <a:tr h="307708">
                <a:tc>
                  <a:txBody>
                    <a:bodyPr/>
                    <a:lstStyle/>
                    <a:p>
                      <a:pPr marL="0" marR="0" algn="just">
                        <a:lnSpc>
                          <a:spcPct val="107000"/>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Mental health peer navigators, peer advocacy, or peer support</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a:solidFill>
                            <a:schemeClr val="bg1"/>
                          </a:solidFill>
                          <a:effectLst/>
                          <a:latin typeface="Garamond" panose="02020404030301010803" pitchFamily="18" charset="0"/>
                        </a:rPr>
                        <a:t>34.2</a:t>
                      </a:r>
                      <a:endParaRPr lang="en-US" sz="1600" b="1">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71.6</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197451999"/>
                  </a:ext>
                </a:extLst>
              </a:tr>
              <a:tr h="307708">
                <a:tc>
                  <a:txBody>
                    <a:bodyPr/>
                    <a:lstStyle/>
                    <a:p>
                      <a:pPr marL="0" marR="0" algn="just">
                        <a:lnSpc>
                          <a:spcPct val="107000"/>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Permanent supportive housing for individuals with mental health conditions</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a:solidFill>
                            <a:schemeClr val="bg1"/>
                          </a:solidFill>
                          <a:effectLst/>
                          <a:latin typeface="Garamond" panose="02020404030301010803" pitchFamily="18" charset="0"/>
                        </a:rPr>
                        <a:t>29.2</a:t>
                      </a:r>
                      <a:endParaRPr lang="en-US" sz="1600" b="1">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62.5</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1914173031"/>
                  </a:ext>
                </a:extLst>
              </a:tr>
              <a:tr h="307708">
                <a:tc>
                  <a:txBody>
                    <a:bodyPr/>
                    <a:lstStyle/>
                    <a:p>
                      <a:pPr marL="0" marR="0" algn="just">
                        <a:lnSpc>
                          <a:spcPct val="107000"/>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Supported employment for individuals with mental health conditions</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a:solidFill>
                            <a:schemeClr val="bg1"/>
                          </a:solidFill>
                          <a:effectLst/>
                          <a:latin typeface="Garamond" panose="02020404030301010803" pitchFamily="18" charset="0"/>
                        </a:rPr>
                        <a:t>30.6</a:t>
                      </a:r>
                      <a:endParaRPr lang="en-US" sz="1600" b="1">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62.0</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3970114663"/>
                  </a:ext>
                </a:extLst>
              </a:tr>
              <a:tr h="282234">
                <a:tc>
                  <a:txBody>
                    <a:bodyPr/>
                    <a:lstStyle/>
                    <a:p>
                      <a:pPr marL="0" marR="0" algn="just">
                        <a:lnSpc>
                          <a:spcPts val="1375"/>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Family or caregiver education and support about the patient’s mental illness</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a:solidFill>
                            <a:schemeClr val="bg1"/>
                          </a:solidFill>
                          <a:effectLst/>
                          <a:latin typeface="Garamond" panose="02020404030301010803" pitchFamily="18" charset="0"/>
                        </a:rPr>
                        <a:t>31.1</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63.2</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1332476120"/>
                  </a:ext>
                </a:extLst>
              </a:tr>
              <a:tr h="282234">
                <a:tc>
                  <a:txBody>
                    <a:bodyPr/>
                    <a:lstStyle/>
                    <a:p>
                      <a:pPr marL="0" marR="0" algn="just">
                        <a:lnSpc>
                          <a:spcPct val="107000"/>
                        </a:lnSpc>
                        <a:spcBef>
                          <a:spcPts val="0"/>
                        </a:spcBef>
                        <a:spcAft>
                          <a:spcPts val="0"/>
                        </a:spcAft>
                      </a:pPr>
                      <a:r>
                        <a:rPr lang="en-US" sz="2000" b="0" dirty="0">
                          <a:solidFill>
                            <a:schemeClr val="bg1">
                              <a:lumMod val="65000"/>
                              <a:lumOff val="35000"/>
                            </a:schemeClr>
                          </a:solidFill>
                          <a:effectLst/>
                          <a:latin typeface="Garamond" panose="02020404030301010803" pitchFamily="18" charset="0"/>
                        </a:rPr>
                        <a:t>Trauma-informed care, settings, or services</a:t>
                      </a:r>
                      <a:endParaRPr lang="en-US" sz="2000" b="0" dirty="0">
                        <a:solidFill>
                          <a:schemeClr val="bg1">
                            <a:lumMod val="65000"/>
                            <a:lumOff val="35000"/>
                          </a:schemeClr>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chemeClr val="accent1">
                        <a:lumMod val="60000"/>
                        <a:lumOff val="40000"/>
                      </a:schemeClr>
                    </a:solidFill>
                  </a:tcP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36.6</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tc>
                  <a:txBody>
                    <a:bodyPr/>
                    <a:lstStyle/>
                    <a:p>
                      <a:pPr marL="0" marR="0" algn="ctr">
                        <a:lnSpc>
                          <a:spcPct val="107000"/>
                        </a:lnSpc>
                        <a:spcBef>
                          <a:spcPts val="0"/>
                        </a:spcBef>
                        <a:spcAft>
                          <a:spcPts val="0"/>
                        </a:spcAft>
                      </a:pPr>
                      <a:r>
                        <a:rPr lang="en-US" sz="1600" b="1" dirty="0">
                          <a:solidFill>
                            <a:schemeClr val="bg1"/>
                          </a:solidFill>
                          <a:effectLst/>
                          <a:latin typeface="Garamond" panose="02020404030301010803" pitchFamily="18" charset="0"/>
                        </a:rPr>
                        <a:t>76.5</a:t>
                      </a:r>
                      <a:endParaRPr lang="en-US" sz="1600" b="1"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tc>
                <a:extLst>
                  <a:ext uri="{0D108BD9-81ED-4DB2-BD59-A6C34878D82A}">
                    <a16:rowId xmlns:a16="http://schemas.microsoft.com/office/drawing/2014/main" val="218051866"/>
                  </a:ext>
                </a:extLst>
              </a:tr>
            </a:tbl>
          </a:graphicData>
        </a:graphic>
      </p:graphicFrame>
      <p:sp>
        <p:nvSpPr>
          <p:cNvPr id="4" name="Rounded Rectangle 3">
            <a:extLst>
              <a:ext uri="{FF2B5EF4-FFF2-40B4-BE49-F238E27FC236}">
                <a16:creationId xmlns:a16="http://schemas.microsoft.com/office/drawing/2014/main" id="{ACE53C98-2AB1-040F-43E0-73FC0CB7D9D0}"/>
              </a:ext>
            </a:extLst>
          </p:cNvPr>
          <p:cNvSpPr/>
          <p:nvPr/>
        </p:nvSpPr>
        <p:spPr>
          <a:xfrm>
            <a:off x="7356763" y="2923309"/>
            <a:ext cx="2258292" cy="11874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75000"/>
                    <a:lumOff val="25000"/>
                  </a:prstClr>
                </a:solidFill>
                <a:effectLst/>
                <a:uLnTx/>
                <a:uFillTx/>
                <a:latin typeface="Garamond" panose="02020404030301010803" pitchFamily="18" charset="0"/>
                <a:ea typeface="+mn-ea"/>
                <a:cs typeface="+mn-cs"/>
              </a:rPr>
              <a:t>Available but not accessible (small ns)</a:t>
            </a:r>
          </a:p>
        </p:txBody>
      </p:sp>
    </p:spTree>
    <p:extLst>
      <p:ext uri="{BB962C8B-B14F-4D97-AF65-F5344CB8AC3E}">
        <p14:creationId xmlns:p14="http://schemas.microsoft.com/office/powerpoint/2010/main" val="13407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4C5639-887E-455F-958B-A1A384EB9349}"/>
              </a:ext>
            </a:extLst>
          </p:cNvPr>
          <p:cNvGraphicFramePr>
            <a:graphicFrameLocks noGrp="1"/>
          </p:cNvGraphicFramePr>
          <p:nvPr/>
        </p:nvGraphicFramePr>
        <p:xfrm>
          <a:off x="4162697" y="566058"/>
          <a:ext cx="7454538" cy="5706468"/>
        </p:xfrm>
        <a:graphic>
          <a:graphicData uri="http://schemas.openxmlformats.org/drawingml/2006/table">
            <a:tbl>
              <a:tblPr firstRow="1" firstCol="1" bandRow="1">
                <a:tableStyleId>{5C22544A-7EE6-4342-B048-85BDC9FD1C3A}</a:tableStyleId>
              </a:tblPr>
              <a:tblGrid>
                <a:gridCol w="5343917">
                  <a:extLst>
                    <a:ext uri="{9D8B030D-6E8A-4147-A177-3AD203B41FA5}">
                      <a16:colId xmlns:a16="http://schemas.microsoft.com/office/drawing/2014/main" val="1507763725"/>
                    </a:ext>
                  </a:extLst>
                </a:gridCol>
                <a:gridCol w="1096427">
                  <a:extLst>
                    <a:ext uri="{9D8B030D-6E8A-4147-A177-3AD203B41FA5}">
                      <a16:colId xmlns:a16="http://schemas.microsoft.com/office/drawing/2014/main" val="1675995500"/>
                    </a:ext>
                  </a:extLst>
                </a:gridCol>
                <a:gridCol w="1014194">
                  <a:extLst>
                    <a:ext uri="{9D8B030D-6E8A-4147-A177-3AD203B41FA5}">
                      <a16:colId xmlns:a16="http://schemas.microsoft.com/office/drawing/2014/main" val="224399097"/>
                    </a:ext>
                  </a:extLst>
                </a:gridCol>
              </a:tblGrid>
              <a:tr h="736322">
                <a:tc>
                  <a:txBody>
                    <a:bodyPr/>
                    <a:lstStyle/>
                    <a:p>
                      <a:pPr marL="0" marR="0" algn="just">
                        <a:lnSpc>
                          <a:spcPct val="107000"/>
                        </a:lnSpc>
                        <a:spcBef>
                          <a:spcPts val="0"/>
                        </a:spcBef>
                        <a:spcAft>
                          <a:spcPts val="0"/>
                        </a:spcAft>
                      </a:pPr>
                      <a:endParaRPr lang="en-US" sz="12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800" dirty="0">
                          <a:solidFill>
                            <a:schemeClr val="bg1"/>
                          </a:solidFill>
                          <a:effectLst/>
                          <a:latin typeface="Garamond" panose="02020404030301010803" pitchFamily="18" charset="0"/>
                        </a:rPr>
                        <a:t> % of Counties</a:t>
                      </a:r>
                      <a:endParaRPr lang="en-US" sz="18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rgbClr val="93A299"/>
                    </a:solidFill>
                  </a:tcPr>
                </a:tc>
                <a:tc>
                  <a:txBody>
                    <a:bodyPr/>
                    <a:lstStyle/>
                    <a:p>
                      <a:pPr marL="0" marR="0" algn="ctr">
                        <a:lnSpc>
                          <a:spcPct val="107000"/>
                        </a:lnSpc>
                        <a:spcBef>
                          <a:spcPts val="0"/>
                        </a:spcBef>
                        <a:spcAft>
                          <a:spcPts val="0"/>
                        </a:spcAft>
                      </a:pPr>
                      <a:r>
                        <a:rPr lang="en-US" sz="1800" dirty="0">
                          <a:solidFill>
                            <a:schemeClr val="bg1"/>
                          </a:solidFill>
                          <a:effectLst/>
                          <a:latin typeface="Garamond" panose="02020404030301010803" pitchFamily="18" charset="0"/>
                        </a:rPr>
                        <a:t>% of US Population</a:t>
                      </a:r>
                      <a:endParaRPr lang="en-US" sz="180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5562" marR="45562" marT="0" marB="0" anchor="ctr">
                    <a:solidFill>
                      <a:srgbClr val="93A299"/>
                    </a:solidFill>
                  </a:tcPr>
                </a:tc>
                <a:extLst>
                  <a:ext uri="{0D108BD9-81ED-4DB2-BD59-A6C34878D82A}">
                    <a16:rowId xmlns:a16="http://schemas.microsoft.com/office/drawing/2014/main" val="3928042420"/>
                  </a:ext>
                </a:extLst>
              </a:tr>
              <a:tr h="284151">
                <a:tc>
                  <a:txBody>
                    <a:bodyPr/>
                    <a:lstStyle/>
                    <a:p>
                      <a:pPr marL="0" marR="0" algn="just">
                        <a:lnSpc>
                          <a:spcPct val="107000"/>
                        </a:lnSpc>
                        <a:spcBef>
                          <a:spcPts val="0"/>
                        </a:spcBef>
                        <a:spcAft>
                          <a:spcPts val="0"/>
                        </a:spcAft>
                      </a:pPr>
                      <a:r>
                        <a:rPr lang="en-US" sz="1600" b="0" dirty="0">
                          <a:solidFill>
                            <a:schemeClr val="bg1"/>
                          </a:solidFill>
                          <a:effectLst/>
                          <a:latin typeface="Garamond" panose="02020404030301010803" pitchFamily="18" charset="0"/>
                        </a:rPr>
                        <a:t>Any treatment for depression</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43.0</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rgbClr val="EEF0EF"/>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88.2</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rgbClr val="EEF0EF"/>
                    </a:solidFill>
                  </a:tcPr>
                </a:tc>
                <a:extLst>
                  <a:ext uri="{0D108BD9-81ED-4DB2-BD59-A6C34878D82A}">
                    <a16:rowId xmlns:a16="http://schemas.microsoft.com/office/drawing/2014/main" val="2614514018"/>
                  </a:ext>
                </a:extLst>
              </a:tr>
              <a:tr h="416410">
                <a:tc>
                  <a:txBody>
                    <a:bodyPr/>
                    <a:lstStyle/>
                    <a:p>
                      <a:pPr marL="326390" marR="0" algn="just">
                        <a:lnSpc>
                          <a:spcPts val="1255"/>
                        </a:lnSpc>
                        <a:spcBef>
                          <a:spcPts val="0"/>
                        </a:spcBef>
                        <a:spcAft>
                          <a:spcPts val="0"/>
                        </a:spcAft>
                      </a:pPr>
                      <a:r>
                        <a:rPr lang="en-US" sz="1600" b="0" dirty="0">
                          <a:solidFill>
                            <a:schemeClr val="bg1"/>
                          </a:solidFill>
                          <a:effectLst/>
                          <a:latin typeface="Garamond" panose="02020404030301010803" pitchFamily="18" charset="0"/>
                        </a:rPr>
                        <a:t>Cognitive-behavior therapy (CBT) or Behavioral Activation</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40.5</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600" b="0">
                          <a:solidFill>
                            <a:schemeClr val="bg1"/>
                          </a:solidFill>
                          <a:effectLst/>
                          <a:latin typeface="Garamond" panose="02020404030301010803" pitchFamily="18" charset="0"/>
                        </a:rPr>
                        <a:t>78.1</a:t>
                      </a:r>
                      <a:endParaRPr lang="en-US" sz="16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461019824"/>
                  </a:ext>
                </a:extLst>
              </a:tr>
              <a:tr h="354679">
                <a:tc>
                  <a:txBody>
                    <a:bodyPr/>
                    <a:lstStyle/>
                    <a:p>
                      <a:pPr marL="326390" marR="0" algn="just">
                        <a:lnSpc>
                          <a:spcPct val="107000"/>
                        </a:lnSpc>
                        <a:spcBef>
                          <a:spcPts val="0"/>
                        </a:spcBef>
                        <a:spcAft>
                          <a:spcPts val="0"/>
                        </a:spcAft>
                      </a:pPr>
                      <a:r>
                        <a:rPr lang="en-US" sz="1600" b="0" dirty="0">
                          <a:solidFill>
                            <a:schemeClr val="bg1"/>
                          </a:solidFill>
                          <a:effectLst/>
                          <a:latin typeface="Garamond" panose="02020404030301010803" pitchFamily="18" charset="0"/>
                        </a:rPr>
                        <a:t>Interpersonal psychotherapy (IPT)</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25.9</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600" b="0">
                          <a:solidFill>
                            <a:schemeClr val="bg1"/>
                          </a:solidFill>
                          <a:effectLst/>
                          <a:latin typeface="Garamond" panose="02020404030301010803" pitchFamily="18" charset="0"/>
                        </a:rPr>
                        <a:t>50.8</a:t>
                      </a:r>
                      <a:endParaRPr lang="en-US" sz="16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337287931"/>
                  </a:ext>
                </a:extLst>
              </a:tr>
              <a:tr h="363762">
                <a:tc>
                  <a:txBody>
                    <a:bodyPr/>
                    <a:lstStyle/>
                    <a:p>
                      <a:pPr marL="326390" marR="0" algn="just">
                        <a:lnSpc>
                          <a:spcPct val="107000"/>
                        </a:lnSpc>
                        <a:spcBef>
                          <a:spcPts val="0"/>
                        </a:spcBef>
                        <a:spcAft>
                          <a:spcPts val="0"/>
                        </a:spcAft>
                      </a:pPr>
                      <a:r>
                        <a:rPr lang="en-US" sz="1600" b="0" dirty="0">
                          <a:solidFill>
                            <a:schemeClr val="bg1"/>
                          </a:solidFill>
                          <a:effectLst/>
                          <a:latin typeface="Garamond" panose="02020404030301010803" pitchFamily="18" charset="0"/>
                        </a:rPr>
                        <a:t>Selective serotonin reuptake inhibitors</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rPr>
                        <a:t>33.1</a:t>
                      </a:r>
                    </a:p>
                  </a:txBody>
                  <a:tcPr marL="40278" marR="40278" marT="0" marB="0" anchor="ctr"/>
                </a:tc>
                <a:tc>
                  <a:txBody>
                    <a:bodyPr/>
                    <a:lstStyle/>
                    <a:p>
                      <a:pPr marL="0" marR="0" algn="ctr">
                        <a:lnSpc>
                          <a:spcPct val="107000"/>
                        </a:lnSpc>
                        <a:spcBef>
                          <a:spcPts val="0"/>
                        </a:spcBef>
                        <a:spcAft>
                          <a:spcPts val="0"/>
                        </a:spcAft>
                      </a:pPr>
                      <a:r>
                        <a:rPr lang="en-US" sz="1600" b="0">
                          <a:solidFill>
                            <a:schemeClr val="bg1"/>
                          </a:solidFill>
                          <a:effectLst/>
                          <a:latin typeface="Garamond" panose="02020404030301010803" pitchFamily="18" charset="0"/>
                        </a:rPr>
                        <a:t>61.9</a:t>
                      </a:r>
                      <a:endParaRPr lang="en-US" sz="16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559551985"/>
                  </a:ext>
                </a:extLst>
              </a:tr>
              <a:tr h="322378">
                <a:tc>
                  <a:txBody>
                    <a:bodyPr/>
                    <a:lstStyle/>
                    <a:p>
                      <a:pPr marL="0" marR="0" algn="just">
                        <a:lnSpc>
                          <a:spcPct val="107000"/>
                        </a:lnSpc>
                        <a:spcBef>
                          <a:spcPts val="0"/>
                        </a:spcBef>
                        <a:spcAft>
                          <a:spcPts val="0"/>
                        </a:spcAft>
                      </a:pPr>
                      <a:r>
                        <a:rPr lang="en-US" sz="1600" b="0" dirty="0">
                          <a:solidFill>
                            <a:schemeClr val="bg1"/>
                          </a:solidFill>
                          <a:effectLst/>
                          <a:latin typeface="Garamond" panose="02020404030301010803" pitchFamily="18" charset="0"/>
                        </a:rPr>
                        <a:t>Any treatment for post-traumatic stress disorder (PTSD)</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40.7</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85.2</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231757343"/>
                  </a:ext>
                </a:extLst>
              </a:tr>
              <a:tr h="548312">
                <a:tc>
                  <a:txBody>
                    <a:bodyPr/>
                    <a:lstStyle/>
                    <a:p>
                      <a:pPr marL="326390" marR="321945" algn="just">
                        <a:spcBef>
                          <a:spcPts val="0"/>
                        </a:spcBef>
                        <a:spcAft>
                          <a:spcPts val="0"/>
                        </a:spcAft>
                      </a:pPr>
                      <a:r>
                        <a:rPr lang="en-US" sz="1600" b="0" dirty="0">
                          <a:solidFill>
                            <a:schemeClr val="bg1"/>
                          </a:solidFill>
                          <a:effectLst/>
                          <a:latin typeface="Garamond" panose="02020404030301010803" pitchFamily="18" charset="0"/>
                        </a:rPr>
                        <a:t>Cognitive-behavioral therapy (CBT) or cognitive processing therapy</a:t>
                      </a:r>
                      <a:endParaRPr lang="en-US" sz="1600" b="0" dirty="0">
                        <a:solidFill>
                          <a:schemeClr val="bg1"/>
                        </a:solidFill>
                        <a:effectLst/>
                        <a:latin typeface="Garamond" panose="02020404030301010803" pitchFamily="18" charset="0"/>
                        <a:ea typeface="Times New Roman" panose="02020603050405020304" pitchFamily="18" charset="0"/>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41.0 </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77.4</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739632861"/>
                  </a:ext>
                </a:extLst>
              </a:tr>
              <a:tr h="331165">
                <a:tc>
                  <a:txBody>
                    <a:bodyPr/>
                    <a:lstStyle/>
                    <a:p>
                      <a:pPr marL="326390" marR="0" algn="just">
                        <a:lnSpc>
                          <a:spcPct val="107000"/>
                        </a:lnSpc>
                        <a:spcBef>
                          <a:spcPts val="0"/>
                        </a:spcBef>
                        <a:spcAft>
                          <a:spcPts val="0"/>
                        </a:spcAft>
                      </a:pPr>
                      <a:r>
                        <a:rPr lang="en-US" sz="1600" b="0" dirty="0">
                          <a:solidFill>
                            <a:schemeClr val="bg1"/>
                          </a:solidFill>
                          <a:effectLst/>
                          <a:latin typeface="Garamond" panose="02020404030301010803" pitchFamily="18" charset="0"/>
                        </a:rPr>
                        <a:t>Prolonged exposure</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25.8</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50.6</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4205568292"/>
                  </a:ext>
                </a:extLst>
              </a:tr>
              <a:tr h="317926">
                <a:tc>
                  <a:txBody>
                    <a:bodyPr/>
                    <a:lstStyle/>
                    <a:p>
                      <a:pPr marL="326390" marR="0" algn="just">
                        <a:lnSpc>
                          <a:spcPct val="107000"/>
                        </a:lnSpc>
                        <a:spcBef>
                          <a:spcPts val="0"/>
                        </a:spcBef>
                        <a:spcAft>
                          <a:spcPts val="0"/>
                        </a:spcAft>
                      </a:pPr>
                      <a:r>
                        <a:rPr lang="en-US" sz="1600" b="0" dirty="0">
                          <a:solidFill>
                            <a:schemeClr val="bg1"/>
                          </a:solidFill>
                          <a:effectLst/>
                          <a:latin typeface="Garamond" panose="02020404030301010803" pitchFamily="18" charset="0"/>
                        </a:rPr>
                        <a:t>Seeking Safety</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31.8</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61.5</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4268617871"/>
                  </a:ext>
                </a:extLst>
              </a:tr>
              <a:tr h="350010">
                <a:tc>
                  <a:txBody>
                    <a:bodyPr/>
                    <a:lstStyle/>
                    <a:p>
                      <a:pPr marL="326390" marR="0" algn="just">
                        <a:lnSpc>
                          <a:spcPct val="107000"/>
                        </a:lnSpc>
                        <a:spcBef>
                          <a:spcPts val="0"/>
                        </a:spcBef>
                        <a:spcAft>
                          <a:spcPts val="0"/>
                        </a:spcAft>
                      </a:pPr>
                      <a:r>
                        <a:rPr lang="en-US" sz="1600" b="0" dirty="0">
                          <a:solidFill>
                            <a:schemeClr val="bg1"/>
                          </a:solidFill>
                          <a:effectLst/>
                          <a:latin typeface="Garamond" panose="02020404030301010803" pitchFamily="18" charset="0"/>
                        </a:rPr>
                        <a:t>SSRIs or tricyclic antidepressants</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37.4</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69.1</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1031696935"/>
                  </a:ext>
                </a:extLst>
              </a:tr>
              <a:tr h="359221">
                <a:tc>
                  <a:txBody>
                    <a:bodyPr/>
                    <a:lstStyle/>
                    <a:p>
                      <a:pPr marL="326390" marR="0" algn="just">
                        <a:lnSpc>
                          <a:spcPct val="107000"/>
                        </a:lnSpc>
                        <a:spcBef>
                          <a:spcPts val="0"/>
                        </a:spcBef>
                        <a:spcAft>
                          <a:spcPts val="0"/>
                        </a:spcAft>
                      </a:pPr>
                      <a:r>
                        <a:rPr lang="en-US" sz="1600" b="0" dirty="0">
                          <a:solidFill>
                            <a:schemeClr val="bg1"/>
                          </a:solidFill>
                          <a:effectLst/>
                          <a:latin typeface="Garamond" panose="02020404030301010803" pitchFamily="18" charset="0"/>
                        </a:rPr>
                        <a:t>Anticonvulsants for re-experiencing</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25.2</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600" b="0">
                          <a:solidFill>
                            <a:schemeClr val="bg1"/>
                          </a:solidFill>
                          <a:effectLst/>
                          <a:latin typeface="Garamond" panose="02020404030301010803" pitchFamily="18" charset="0"/>
                        </a:rPr>
                        <a:t>47.0</a:t>
                      </a:r>
                      <a:endParaRPr lang="en-US" sz="1600" b="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340510675"/>
                  </a:ext>
                </a:extLst>
              </a:tr>
              <a:tr h="368432">
                <a:tc>
                  <a:txBody>
                    <a:bodyPr/>
                    <a:lstStyle/>
                    <a:p>
                      <a:pPr marL="0" marR="0" algn="just">
                        <a:lnSpc>
                          <a:spcPct val="107000"/>
                        </a:lnSpc>
                        <a:spcBef>
                          <a:spcPts val="0"/>
                        </a:spcBef>
                        <a:spcAft>
                          <a:spcPts val="0"/>
                        </a:spcAft>
                      </a:pPr>
                      <a:r>
                        <a:rPr lang="en-US" sz="1600" b="0" dirty="0">
                          <a:solidFill>
                            <a:schemeClr val="bg1"/>
                          </a:solidFill>
                          <a:effectLst/>
                          <a:latin typeface="Garamond" panose="02020404030301010803" pitchFamily="18" charset="0"/>
                        </a:rPr>
                        <a:t>Any treatment for anxiety</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40.5</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78.1</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2860069601"/>
                  </a:ext>
                </a:extLst>
              </a:tr>
              <a:tr h="427428">
                <a:tc>
                  <a:txBody>
                    <a:bodyPr/>
                    <a:lstStyle/>
                    <a:p>
                      <a:pPr marL="326390" marR="0" algn="just">
                        <a:lnSpc>
                          <a:spcPct val="107000"/>
                        </a:lnSpc>
                        <a:spcBef>
                          <a:spcPts val="0"/>
                        </a:spcBef>
                        <a:spcAft>
                          <a:spcPts val="0"/>
                        </a:spcAft>
                      </a:pPr>
                      <a:r>
                        <a:rPr lang="en-US" sz="1600" b="0" dirty="0">
                          <a:solidFill>
                            <a:schemeClr val="bg1"/>
                          </a:solidFill>
                          <a:effectLst/>
                          <a:latin typeface="Garamond" panose="02020404030301010803" pitchFamily="18" charset="0"/>
                        </a:rPr>
                        <a:t>Exposure therapies or cognitive-behavioral therapy (CBT)</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36.0</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68.4</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3001205583"/>
                  </a:ext>
                </a:extLst>
              </a:tr>
              <a:tr h="391310">
                <a:tc>
                  <a:txBody>
                    <a:bodyPr/>
                    <a:lstStyle/>
                    <a:p>
                      <a:pPr marL="326390" marR="0" algn="just">
                        <a:lnSpc>
                          <a:spcPct val="107000"/>
                        </a:lnSpc>
                        <a:spcBef>
                          <a:spcPts val="0"/>
                        </a:spcBef>
                        <a:spcAft>
                          <a:spcPts val="0"/>
                        </a:spcAft>
                      </a:pPr>
                      <a:r>
                        <a:rPr lang="en-US" sz="1600" b="0" dirty="0">
                          <a:solidFill>
                            <a:schemeClr val="bg1"/>
                          </a:solidFill>
                          <a:effectLst/>
                          <a:latin typeface="Garamond" panose="02020404030301010803" pitchFamily="18" charset="0"/>
                        </a:rPr>
                        <a:t>SSRIs or tricyclic antidepressants</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solidFill>
                      <a:schemeClr val="tx1">
                        <a:lumMod val="85000"/>
                      </a:schemeClr>
                    </a:solidFill>
                  </a:tcP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37.6</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tc>
                  <a:txBody>
                    <a:bodyPr/>
                    <a:lstStyle/>
                    <a:p>
                      <a:pPr marL="0" marR="0" algn="ctr">
                        <a:lnSpc>
                          <a:spcPct val="107000"/>
                        </a:lnSpc>
                        <a:spcBef>
                          <a:spcPts val="0"/>
                        </a:spcBef>
                        <a:spcAft>
                          <a:spcPts val="0"/>
                        </a:spcAft>
                      </a:pPr>
                      <a:r>
                        <a:rPr lang="en-US" sz="1600" b="0" dirty="0">
                          <a:solidFill>
                            <a:schemeClr val="bg1"/>
                          </a:solidFill>
                          <a:effectLst/>
                          <a:latin typeface="Garamond" panose="02020404030301010803" pitchFamily="18" charset="0"/>
                        </a:rPr>
                        <a:t>71.1</a:t>
                      </a:r>
                      <a:endParaRPr lang="en-US" sz="1600" b="0" dirty="0">
                        <a:solidFill>
                          <a:schemeClr val="bg1"/>
                        </a:solidFill>
                        <a:effectLst/>
                        <a:latin typeface="Garamond" panose="02020404030301010803" pitchFamily="18" charset="0"/>
                        <a:ea typeface="Malgun Gothic" panose="020B0503020000020004" pitchFamily="34" charset="-127"/>
                        <a:cs typeface="Times New Roman" panose="02020603050405020304" pitchFamily="18" charset="0"/>
                      </a:endParaRPr>
                    </a:p>
                  </a:txBody>
                  <a:tcPr marL="40278" marR="40278" marT="0" marB="0" anchor="ctr"/>
                </a:tc>
                <a:extLst>
                  <a:ext uri="{0D108BD9-81ED-4DB2-BD59-A6C34878D82A}">
                    <a16:rowId xmlns:a16="http://schemas.microsoft.com/office/drawing/2014/main" val="845348725"/>
                  </a:ext>
                </a:extLst>
              </a:tr>
            </a:tbl>
          </a:graphicData>
        </a:graphic>
      </p:graphicFrame>
      <p:sp>
        <p:nvSpPr>
          <p:cNvPr id="4" name="Rectangle 3">
            <a:extLst>
              <a:ext uri="{FF2B5EF4-FFF2-40B4-BE49-F238E27FC236}">
                <a16:creationId xmlns:a16="http://schemas.microsoft.com/office/drawing/2014/main" id="{808CD391-E370-4734-8BE1-1E9388493C16}"/>
              </a:ext>
            </a:extLst>
          </p:cNvPr>
          <p:cNvSpPr/>
          <p:nvPr/>
        </p:nvSpPr>
        <p:spPr>
          <a:xfrm>
            <a:off x="294583" y="2502945"/>
            <a:ext cx="3728778" cy="1852110"/>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Diagnosis-Specific Mental Health Treatments</a:t>
            </a:r>
            <a:endParaRPr kumimoji="0" lang="en-US" sz="3600" b="0" i="0" u="none" strike="noStrike" kern="1200" cap="none" spc="0" normalizeH="0" baseline="0" noProof="0" dirty="0">
              <a:ln>
                <a:noFill/>
              </a:ln>
              <a:solidFill>
                <a:prstClr val="black"/>
              </a:solidFill>
              <a:effectLst/>
              <a:uLnTx/>
              <a:uFillTx/>
              <a:latin typeface="Garamond" panose="02020404030301010803" pitchFamily="18" charset="0"/>
              <a:ea typeface="Malgun Gothic" panose="020B0503020000020004" pitchFamily="34" charset="-127"/>
              <a:cs typeface="Times New Roman" panose="02020603050405020304" pitchFamily="18" charset="0"/>
            </a:endParaRPr>
          </a:p>
        </p:txBody>
      </p:sp>
      <p:sp>
        <p:nvSpPr>
          <p:cNvPr id="5" name="Rectangle 4">
            <a:extLst>
              <a:ext uri="{FF2B5EF4-FFF2-40B4-BE49-F238E27FC236}">
                <a16:creationId xmlns:a16="http://schemas.microsoft.com/office/drawing/2014/main" id="{1D117B14-8A87-46AE-91D9-C74618A8F096}"/>
              </a:ext>
            </a:extLst>
          </p:cNvPr>
          <p:cNvSpPr/>
          <p:nvPr/>
        </p:nvSpPr>
        <p:spPr>
          <a:xfrm>
            <a:off x="9578976" y="1480158"/>
            <a:ext cx="935421" cy="97023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6EC7A39-A22B-457D-A165-885958A0D2F0}"/>
              </a:ext>
            </a:extLst>
          </p:cNvPr>
          <p:cNvSpPr/>
          <p:nvPr/>
        </p:nvSpPr>
        <p:spPr>
          <a:xfrm>
            <a:off x="9578976" y="2912350"/>
            <a:ext cx="935421" cy="179628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94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10059</TotalTime>
  <Words>4278</Words>
  <Application>Microsoft Office PowerPoint</Application>
  <PresentationFormat>Widescreen</PresentationFormat>
  <Paragraphs>761</Paragraphs>
  <Slides>52</Slides>
  <Notes>7</Notes>
  <HiddenSlides>25</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Calibri</vt:lpstr>
      <vt:lpstr>Calibri Light</vt:lpstr>
      <vt:lpstr>Garamond</vt:lpstr>
      <vt:lpstr>Times New Roman</vt:lpstr>
      <vt:lpstr>Retrospect</vt:lpstr>
      <vt:lpstr>Office Theme</vt:lpstr>
      <vt:lpstr>Evaluation of Stepping Up efforts to improve mental health services and justice utilization</vt:lpstr>
      <vt:lpstr>What is our study?</vt:lpstr>
      <vt:lpstr>Methods: Counties and Time Frames </vt:lpstr>
      <vt:lpstr>Logic Model</vt:lpstr>
      <vt:lpstr>What will we know when we’re done?</vt:lpstr>
      <vt:lpstr>Availability of Mental Health Practices</vt:lpstr>
      <vt:lpstr>PowerPoint Presentation</vt:lpstr>
      <vt:lpstr>PowerPoint Presentation</vt:lpstr>
      <vt:lpstr>PowerPoint Presentation</vt:lpstr>
      <vt:lpstr>PowerPoint Presentation</vt:lpstr>
      <vt:lpstr>PowerPoint Presentation</vt:lpstr>
      <vt:lpstr>PowerPoint Presentation</vt:lpstr>
      <vt:lpstr>Economic Evaluation</vt:lpstr>
      <vt:lpstr>Aims/goals</vt:lpstr>
      <vt:lpstr>Most counties did not have a change in funding for mental health and substance use services regardless of agency type</vt:lpstr>
      <vt:lpstr>Commonly, staff were not sure how funding changed for all medical services. </vt:lpstr>
      <vt:lpstr>Funding for medications did not change for most staff, except for community corrections where most staff were unsure</vt:lpstr>
      <vt:lpstr>Further analysis</vt:lpstr>
      <vt:lpstr>Scales Developed for the Stepping Up Survey</vt:lpstr>
      <vt:lpstr>Paper Aims</vt:lpstr>
      <vt:lpstr>Data and Methods</vt:lpstr>
      <vt:lpstr>Scale Set 1: Implementation Approaches</vt:lpstr>
      <vt:lpstr>PowerPoint Presentation</vt:lpstr>
      <vt:lpstr>Scale Set 2: County Readiness and Difficulties for Implementing Changes </vt:lpstr>
      <vt:lpstr>PowerPoint Presentation</vt:lpstr>
      <vt:lpstr>Scale Set 3: Interagency Collaborative Efforts</vt:lpstr>
      <vt:lpstr>PowerPoint Presentation</vt:lpstr>
      <vt:lpstr>Implementation Strategies</vt:lpstr>
      <vt:lpstr>PowerPoint Presentation</vt:lpstr>
      <vt:lpstr>Implementation Approaches</vt:lpstr>
      <vt:lpstr>PowerPoint Presentation</vt:lpstr>
      <vt:lpstr>PowerPoint Presentation</vt:lpstr>
      <vt:lpstr>Take-Away Points</vt:lpstr>
      <vt:lpstr>A Comparison of Stepping Up counties and Non-Stepping Up Counties on Key Implementation Mechanisms and Outcomes</vt:lpstr>
      <vt:lpstr>Paper Aims</vt:lpstr>
      <vt:lpstr>Sample and Measures</vt:lpstr>
      <vt:lpstr>The Relationship between Community Public Health, Behavioral Health Service Accessibility, and Mass Incarceration</vt:lpstr>
      <vt:lpstr>Paper Aims</vt:lpstr>
      <vt:lpstr>Data and Methods</vt:lpstr>
      <vt:lpstr>Results</vt:lpstr>
      <vt:lpstr>Examining Cascade of Care for Justice Involved Individuals with Substance Use and Mental Health Needs</vt:lpstr>
      <vt:lpstr>Background</vt:lpstr>
      <vt:lpstr>Cascade of Care</vt:lpstr>
      <vt:lpstr>PowerPoint Presentation</vt:lpstr>
      <vt:lpstr>Study Aims and Methods</vt:lpstr>
      <vt:lpstr>Progression of MH and SUD Care by Latent Class</vt:lpstr>
      <vt:lpstr>Characteristics by Class</vt:lpstr>
      <vt:lpstr>Predictors of Class Membership</vt:lpstr>
      <vt:lpstr>Discussion and Implications</vt:lpstr>
      <vt:lpstr>Questions or Comments?</vt:lpstr>
      <vt:lpstr>Contact Us</vt:lpstr>
      <vt:lpstr>PowerPoint Presentation</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Breno</dc:creator>
  <cp:lastModifiedBy>Benjamin James Mackey</cp:lastModifiedBy>
  <cp:revision>75</cp:revision>
  <dcterms:created xsi:type="dcterms:W3CDTF">2022-09-29T12:44:47Z</dcterms:created>
  <dcterms:modified xsi:type="dcterms:W3CDTF">2022-11-18T13:51:09Z</dcterms:modified>
</cp:coreProperties>
</file>